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embeddedFontLst>
    <p:embeddedFont>
      <p:font typeface="Comfortaa" panose="020B0604020202020204" charset="0"/>
      <p:regular r:id="rId18"/>
      <p:bold r:id="rId19"/>
    </p:embeddedFont>
    <p:embeddedFont>
      <p:font typeface="Geologica Medium" panose="020B0604020202020204" charset="0"/>
      <p:regular r:id="rId20"/>
      <p:bold r:id="rId21"/>
    </p:embeddedFont>
    <p:embeddedFont>
      <p:font typeface="Open Sans" panose="020B0606030504020204" pitchFamily="34" charset="0"/>
      <p:regular r:id="rId22"/>
      <p:bold r:id="rId23"/>
      <p:italic r:id="rId24"/>
      <p:boldItalic r:id="rId25"/>
    </p:embeddedFont>
    <p:embeddedFont>
      <p:font typeface="PT Sans Narrow" panose="020B0506020203020204" pitchFamily="34" charset="0"/>
      <p:regular r:id="rId26"/>
      <p:bold r:id="rId27"/>
    </p:embeddedFont>
    <p:embeddedFont>
      <p:font typeface="Urbanist" panose="020B0604020202020204" charset="0"/>
      <p:regular r:id="rId28"/>
      <p:bold r:id="rId29"/>
      <p:italic r:id="rId30"/>
      <p:boldItalic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0D237F0-6654-400F-9E93-7E5F6167AEF8}">
  <a:tblStyle styleId="{C0D237F0-6654-400F-9E93-7E5F6167AEF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7" d="100"/>
          <a:sy n="77" d="100"/>
        </p:scale>
        <p:origin x="619" y="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font" Target="fonts/font11.fntdata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31" Type="http://schemas.openxmlformats.org/officeDocument/2006/relationships/font" Target="fonts/font1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font" Target="fonts/font10.fntdata"/><Relationship Id="rId30" Type="http://schemas.openxmlformats.org/officeDocument/2006/relationships/font" Target="fonts/font13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ce0df080a6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2ce0df080a6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ce0df080a6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2ce0df080a6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ce0df080a6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2ce0df080a6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ce0df080a6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2ce0df080a6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ce0df080a6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ce0df080a6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ce0df080a6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2ce0df080a6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cdfc223cf1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cdfc223cf1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cdfc223cf1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cdfc223cf1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cdfc223cf1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cdfc223cf1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cdfc223cf1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cdfc223cf1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cdfc223cf1_0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cdfc223cf1_0_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ce0df080a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ce0df080a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ce0df080a6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2ce0df080a6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ce0df080a6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ce0df080a6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nn.com/2024/01/08/health/bottled-water-nanoplastics-study-wellness/index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ctrTitle"/>
          </p:nvPr>
        </p:nvSpPr>
        <p:spPr>
          <a:xfrm>
            <a:off x="1054000" y="1236451"/>
            <a:ext cx="7136700" cy="125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Urbanist"/>
                <a:ea typeface="Urbanist"/>
                <a:cs typeface="Urbanist"/>
                <a:sym typeface="Urbanist"/>
              </a:rPr>
              <a:t>High Nitrogen </a:t>
            </a:r>
            <a:br>
              <a:rPr lang="en" sz="3600" dirty="0">
                <a:latin typeface="Urbanist"/>
                <a:ea typeface="Urbanist"/>
                <a:cs typeface="Urbanist"/>
                <a:sym typeface="Urbanist"/>
              </a:rPr>
            </a:br>
            <a:r>
              <a:rPr lang="en" sz="3600" dirty="0">
                <a:latin typeface="Urbanist"/>
                <a:ea typeface="Urbanist"/>
                <a:cs typeface="Urbanist"/>
                <a:sym typeface="Urbanist"/>
              </a:rPr>
              <a:t>“Center Triangle” Testing </a:t>
            </a:r>
            <a:endParaRPr sz="3600" dirty="0"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67" name="Google Shape;67;p13"/>
          <p:cNvSpPr txBox="1">
            <a:spLocks noGrp="1"/>
          </p:cNvSpPr>
          <p:nvPr>
            <p:ph type="subTitle" idx="1"/>
          </p:nvPr>
        </p:nvSpPr>
        <p:spPr>
          <a:xfrm>
            <a:off x="1940950" y="2571750"/>
            <a:ext cx="5362800" cy="125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Shelter Island Town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Test Results and What They Mean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2024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COLIFORMS AND E COLI Test Results</a:t>
            </a:r>
            <a:endParaRPr/>
          </a:p>
        </p:txBody>
      </p:sp>
      <p:sp>
        <p:nvSpPr>
          <p:cNvPr id="124" name="Google Shape;124;p22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15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00FF"/>
                </a:solidFill>
              </a:rPr>
              <a:t>eColi			1 well positive		Zone 8</a:t>
            </a:r>
            <a:endParaRPr sz="230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00FF"/>
                </a:solidFill>
              </a:rPr>
              <a:t>Coliforms		10 wells positive		Zones 2, 5, 6, 8, 10 &amp; 11</a:t>
            </a:r>
            <a:endParaRPr sz="230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300">
                <a:solidFill>
                  <a:srgbClr val="0000FF"/>
                </a:solidFill>
              </a:rPr>
              <a:t>	</a:t>
            </a:r>
            <a:endParaRPr sz="2300">
              <a:solidFill>
                <a:srgbClr val="0000FF"/>
              </a:solidFill>
            </a:endParaRPr>
          </a:p>
        </p:txBody>
      </p:sp>
      <p:sp>
        <p:nvSpPr>
          <p:cNvPr id="125" name="Google Shape;125;p22"/>
          <p:cNvSpPr txBox="1"/>
          <p:nvPr/>
        </p:nvSpPr>
        <p:spPr>
          <a:xfrm>
            <a:off x="359425" y="2429775"/>
            <a:ext cx="8338800" cy="242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 dirty="0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Health Implications</a:t>
            </a:r>
            <a:endParaRPr sz="2100" b="1" dirty="0">
              <a:solidFill>
                <a:srgbClr val="FF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1" dirty="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95250" lvl="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100"/>
            </a:pPr>
            <a:r>
              <a:rPr lang="en" sz="2100" b="1" dirty="0"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rPr>
              <a:t>Coliforms rarely cause disease but indicate presence of other bacterial pathogens such as eColi which can cause serious illness including nausea, headaches, fever.</a:t>
            </a:r>
            <a:endParaRPr sz="2100" b="1" dirty="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DETERGENTS (MBA) Test Results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23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00FF"/>
                </a:solidFill>
              </a:rPr>
              <a:t>&lt; 0.1 mg/L 		All Wells	Indicates presence in aquifer</a:t>
            </a:r>
            <a:endParaRPr b="1" dirty="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100" b="1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100" b="1" dirty="0">
                <a:solidFill>
                  <a:srgbClr val="FF0000"/>
                </a:solidFill>
              </a:rPr>
              <a:t>Health Implications</a:t>
            </a:r>
            <a:endParaRPr sz="2100" b="1" dirty="0">
              <a:solidFill>
                <a:srgbClr val="FF0000"/>
              </a:solidFill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Clr>
                <a:srgbClr val="0000FF"/>
              </a:buClr>
              <a:buSzPts val="1800"/>
              <a:buChar char="●"/>
            </a:pPr>
            <a:r>
              <a:rPr lang="en" b="1" dirty="0">
                <a:solidFill>
                  <a:srgbClr val="0000FF"/>
                </a:solidFill>
              </a:rPr>
              <a:t>Can cause Irritation, inflammation or eczema flare-ups</a:t>
            </a:r>
            <a:endParaRPr b="1" dirty="0">
              <a:solidFill>
                <a:srgbClr val="0000FF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800"/>
              <a:buChar char="●"/>
            </a:pPr>
            <a:r>
              <a:rPr lang="en" b="1" dirty="0">
                <a:solidFill>
                  <a:srgbClr val="0000FF"/>
                </a:solidFill>
              </a:rPr>
              <a:t>Can contaminate water supplies with heavy metals such as arsenic, and cadmium</a:t>
            </a:r>
            <a:endParaRPr b="1" dirty="0">
              <a:solidFill>
                <a:srgbClr val="0000FF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800"/>
              <a:buChar char="●"/>
            </a:pPr>
            <a:r>
              <a:rPr lang="en" b="1" dirty="0">
                <a:solidFill>
                  <a:srgbClr val="0000FF"/>
                </a:solidFill>
              </a:rPr>
              <a:t>1,4 dioxane (carcinogen) common ingredient in detergents and shampoos</a:t>
            </a:r>
            <a:endParaRPr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4"/>
          <p:cNvSpPr txBox="1">
            <a:spLocks noGrp="1"/>
          </p:cNvSpPr>
          <p:nvPr>
            <p:ph type="body" idx="1"/>
          </p:nvPr>
        </p:nvSpPr>
        <p:spPr>
          <a:xfrm>
            <a:off x="6326256" y="1466021"/>
            <a:ext cx="2506043" cy="310300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114300" indent="0" algn="l" fontAlgn="base">
              <a:buNone/>
            </a:pP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Do not rely on the test results for the zones to judge your well water quality.  Get your water tested!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  <p:pic>
        <p:nvPicPr>
          <p:cNvPr id="137" name="Google Shape;137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1030" y="574476"/>
            <a:ext cx="6092800" cy="4305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24"/>
          <p:cNvSpPr txBox="1">
            <a:spLocks noGrp="1"/>
          </p:cNvSpPr>
          <p:nvPr>
            <p:ph type="title"/>
          </p:nvPr>
        </p:nvSpPr>
        <p:spPr>
          <a:xfrm>
            <a:off x="311700" y="173935"/>
            <a:ext cx="8520600" cy="6640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Histogram of Nitrate Results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Corrective Measures</a:t>
            </a:r>
            <a:endParaRPr/>
          </a:p>
        </p:txBody>
      </p:sp>
      <p:sp>
        <p:nvSpPr>
          <p:cNvPr id="144" name="Google Shape;144;p25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dirty="0"/>
              <a:t>Test well water </a:t>
            </a:r>
            <a:r>
              <a:rPr lang="en" b="1" i="1" dirty="0"/>
              <a:t>annually </a:t>
            </a:r>
            <a:r>
              <a:rPr lang="en" b="1" dirty="0"/>
              <a:t>-Private companies or SCHD ($100) </a:t>
            </a:r>
            <a:endParaRPr b="1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dirty="0"/>
              <a:t>Identify location of septic systems, inspect and service </a:t>
            </a:r>
            <a:r>
              <a:rPr lang="en" b="1" i="1" dirty="0"/>
              <a:t>regularly</a:t>
            </a:r>
            <a:endParaRPr b="1" i="1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dirty="0"/>
              <a:t>Install high efficiency water filtration system in sinks or whole house system. Make sure they filter nitrates, nitrates and PFOS/PFOA’s (forever chemicals)</a:t>
            </a:r>
            <a:endParaRPr b="1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dirty="0"/>
              <a:t>Drink bottled water if necessary. However, see the following advisement:</a:t>
            </a:r>
          </a:p>
          <a:p>
            <a:pPr marL="0" lvl="0" indent="45720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https://www.cnn.com/2024/01/08/health/bottled-water-nanoplastics-study-wellness/index.html</a:t>
            </a:r>
            <a:endParaRPr b="1" dirty="0"/>
          </a:p>
          <a:p>
            <a:pPr marL="0" lvl="0" indent="457200" algn="l" rtl="0">
              <a:spcBef>
                <a:spcPts val="1200"/>
              </a:spcBef>
              <a:spcAft>
                <a:spcPts val="1200"/>
              </a:spcAft>
              <a:buNone/>
            </a:pPr>
            <a:endParaRPr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Town doing to safeguard your water?</a:t>
            </a:r>
            <a:endParaRPr/>
          </a:p>
        </p:txBody>
      </p:sp>
      <p:sp>
        <p:nvSpPr>
          <p:cNvPr id="150" name="Google Shape;150;p26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 dirty="0"/>
              <a:t>Using data from this study and other data collected from around the Island to get a snapshot of water quality</a:t>
            </a:r>
            <a:endParaRPr sz="2000" dirty="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 dirty="0"/>
              <a:t>Setting up a study in near-shore areas and where salt water intrusion is making well water non-potable.</a:t>
            </a:r>
            <a:endParaRPr sz="2000" dirty="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 dirty="0"/>
              <a:t>Considering a municipal water distribution center for people with non-potable water to fill containers</a:t>
            </a:r>
            <a:endParaRPr sz="2000" dirty="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 dirty="0"/>
              <a:t>Discussing public water supply system to critical areas </a:t>
            </a: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 dirty="0"/>
              <a:t>Advanced septic system grant program to reduce nitrogen</a:t>
            </a:r>
            <a:endParaRPr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Questions, comments, considerations?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125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Tests conducted for Nitrate, Nitrite, Ammonia, Coliform, e. Coli and Anionic Detergent</a:t>
            </a:r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84575" y="1506925"/>
            <a:ext cx="9059400" cy="35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 u="sng" dirty="0">
                <a:latin typeface="Comfortaa"/>
                <a:ea typeface="Comfortaa"/>
                <a:cs typeface="Comfortaa"/>
                <a:sym typeface="Comfortaa"/>
              </a:rPr>
              <a:t>Nitrate</a:t>
            </a:r>
            <a:r>
              <a:rPr lang="en" sz="1700" b="1" dirty="0">
                <a:latin typeface="Comfortaa"/>
                <a:ea typeface="Comfortaa"/>
                <a:cs typeface="Comfortaa"/>
                <a:sym typeface="Comfortaa"/>
              </a:rPr>
              <a:t>:  NO</a:t>
            </a:r>
            <a:r>
              <a:rPr lang="en" sz="1300" b="1" dirty="0">
                <a:latin typeface="Comfortaa"/>
                <a:ea typeface="Comfortaa"/>
                <a:cs typeface="Comfortaa"/>
                <a:sym typeface="Comfortaa"/>
              </a:rPr>
              <a:t>3</a:t>
            </a:r>
            <a:r>
              <a:rPr lang="en" sz="1700" b="1" dirty="0">
                <a:latin typeface="Comfortaa"/>
                <a:ea typeface="Comfortaa"/>
                <a:cs typeface="Comfortaa"/>
                <a:sym typeface="Comfortaa"/>
              </a:rPr>
              <a:t>- in groundwater sources: septic tanks, private sewage disposal systems, fertilized soil, landfills</a:t>
            </a:r>
            <a:endParaRPr sz="1700" b="1" dirty="0"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 b="1" u="sng" dirty="0">
                <a:latin typeface="Comfortaa"/>
                <a:ea typeface="Comfortaa"/>
                <a:cs typeface="Comfortaa"/>
                <a:sym typeface="Comfortaa"/>
              </a:rPr>
              <a:t>Nitrite</a:t>
            </a:r>
            <a:r>
              <a:rPr lang="en" sz="1700" b="1" dirty="0">
                <a:latin typeface="Comfortaa"/>
                <a:ea typeface="Comfortaa"/>
                <a:cs typeface="Comfortaa"/>
                <a:sym typeface="Comfortaa"/>
              </a:rPr>
              <a:t>:  NO</a:t>
            </a:r>
            <a:r>
              <a:rPr lang="en" sz="1300" b="1" dirty="0">
                <a:latin typeface="Comfortaa"/>
                <a:ea typeface="Comfortaa"/>
                <a:cs typeface="Comfortaa"/>
                <a:sym typeface="Comfortaa"/>
              </a:rPr>
              <a:t>2- </a:t>
            </a:r>
            <a:r>
              <a:rPr lang="en" sz="1700" b="1" dirty="0">
                <a:latin typeface="Comfortaa"/>
                <a:ea typeface="Comfortaa"/>
                <a:cs typeface="Comfortaa"/>
                <a:sym typeface="Comfortaa"/>
              </a:rPr>
              <a:t>food additive and converts to NO3- through oxidation</a:t>
            </a:r>
            <a:endParaRPr sz="1700" b="1" dirty="0"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 b="1" u="sng" dirty="0">
                <a:latin typeface="Comfortaa"/>
                <a:ea typeface="Comfortaa"/>
                <a:cs typeface="Comfortaa"/>
                <a:sym typeface="Comfortaa"/>
              </a:rPr>
              <a:t>Ammonia</a:t>
            </a:r>
            <a:r>
              <a:rPr lang="en" sz="1700" b="1" dirty="0">
                <a:latin typeface="Comfortaa"/>
                <a:ea typeface="Comfortaa"/>
                <a:cs typeface="Comfortaa"/>
                <a:sym typeface="Comfortaa"/>
              </a:rPr>
              <a:t>: Indicates a local septic system is malfunctioning</a:t>
            </a:r>
            <a:endParaRPr sz="1700" b="1" dirty="0"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 b="1" u="sng" dirty="0">
                <a:latin typeface="Comfortaa"/>
                <a:ea typeface="Comfortaa"/>
                <a:cs typeface="Comfortaa"/>
                <a:sym typeface="Comfortaa"/>
              </a:rPr>
              <a:t>Coliform</a:t>
            </a:r>
            <a:r>
              <a:rPr lang="en" sz="1700" b="1" dirty="0">
                <a:latin typeface="Comfortaa"/>
                <a:ea typeface="Comfortaa"/>
                <a:cs typeface="Comfortaa"/>
                <a:sym typeface="Comfortaa"/>
              </a:rPr>
              <a:t>: Bacterial contamination from septic system leakage, poor well maintenance</a:t>
            </a:r>
            <a:endParaRPr sz="1700" b="1" dirty="0"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 b="1" u="sng" dirty="0">
                <a:latin typeface="Comfortaa"/>
                <a:ea typeface="Comfortaa"/>
                <a:cs typeface="Comfortaa"/>
                <a:sym typeface="Comfortaa"/>
              </a:rPr>
              <a:t>e.Coli</a:t>
            </a:r>
            <a:r>
              <a:rPr lang="en" sz="1700" b="1" dirty="0">
                <a:latin typeface="Comfortaa"/>
                <a:ea typeface="Comfortaa"/>
                <a:cs typeface="Comfortaa"/>
                <a:sym typeface="Comfortaa"/>
              </a:rPr>
              <a:t>: Bacterial indicator of septic system leakage</a:t>
            </a:r>
            <a:endParaRPr sz="1700" b="1" dirty="0"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 b="1" u="sng" dirty="0">
                <a:latin typeface="Comfortaa"/>
                <a:ea typeface="Comfortaa"/>
                <a:cs typeface="Comfortaa"/>
                <a:sym typeface="Comfortaa"/>
              </a:rPr>
              <a:t>Anionic Detergent:</a:t>
            </a:r>
            <a:r>
              <a:rPr lang="en" sz="1700" b="1" dirty="0">
                <a:latin typeface="Comfortaa"/>
                <a:ea typeface="Comfortaa"/>
                <a:cs typeface="Comfortaa"/>
                <a:sym typeface="Comfortaa"/>
              </a:rPr>
              <a:t> Dish soap, shampoo, toothpaste. Indicators of migrating septic waste</a:t>
            </a:r>
            <a:endParaRPr sz="1700" b="1" dirty="0"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700" b="1" dirty="0"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700" b="1" dirty="0"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xfrm>
            <a:off x="4443900" y="0"/>
            <a:ext cx="4388400" cy="105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88"/>
              <a:t>148 Homes requested testing </a:t>
            </a:r>
            <a:endParaRPr sz="3488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44"/>
              <a:t>400 Homes invited to participate </a:t>
            </a:r>
            <a:endParaRPr sz="3044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body" idx="1"/>
          </p:nvPr>
        </p:nvSpPr>
        <p:spPr>
          <a:xfrm>
            <a:off x="4443900" y="1053300"/>
            <a:ext cx="4620600" cy="390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Areas were separated into watershed zones </a:t>
            </a:r>
            <a:endParaRPr b="1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 i="1" dirty="0">
                <a:solidFill>
                  <a:srgbClr val="0000FF"/>
                </a:solidFill>
              </a:rPr>
              <a:t>Watershed: An area of land where water moves in a specific direction out towards salt water interfaces</a:t>
            </a:r>
            <a:endParaRPr b="1" i="1" dirty="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 dirty="0"/>
              <a:t>Results from private testing lab were received anonymously by the town by zones only </a:t>
            </a:r>
            <a:endParaRPr b="1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 dirty="0"/>
              <a:t>Homeowners received their own results</a:t>
            </a:r>
            <a:endParaRPr b="1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b="1" dirty="0"/>
          </a:p>
        </p:txBody>
      </p:sp>
      <p:pic>
        <p:nvPicPr>
          <p:cNvPr id="80" name="Google Shape;8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" y="0"/>
            <a:ext cx="4353953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were tests conducted?</a:t>
            </a:r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24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Verify the extent of nitrite/nitrate contamination in the center triangle.</a:t>
            </a:r>
            <a:endParaRPr sz="2100" dirty="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100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Gain understanding of where other water contaminants might be found.</a:t>
            </a:r>
            <a:endParaRPr sz="2100" dirty="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100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Confirm a</a:t>
            </a:r>
            <a:r>
              <a:rPr lang="en-US" sz="2100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nd</a:t>
            </a:r>
            <a:r>
              <a:rPr lang="en" sz="2100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identify priority areas for IA system installation.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100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Provide water quality information to the board and to community members.</a:t>
            </a:r>
            <a:endParaRPr sz="2100" dirty="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>
            <a:spLocks noGrp="1"/>
          </p:cNvSpPr>
          <p:nvPr>
            <p:ph type="body" idx="1"/>
          </p:nvPr>
        </p:nvSpPr>
        <p:spPr>
          <a:xfrm>
            <a:off x="399700" y="91450"/>
            <a:ext cx="8664600" cy="37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SzPts val="523"/>
              <a:buNone/>
            </a:pPr>
            <a:r>
              <a:rPr lang="en" sz="1654" b="1">
                <a:solidFill>
                  <a:srgbClr val="0000FF"/>
                </a:solidFill>
              </a:rPr>
              <a:t>Regulated Limits for Potable Water</a:t>
            </a:r>
            <a:endParaRPr sz="1654" b="1">
              <a:solidFill>
                <a:srgbClr val="0000FF"/>
              </a:solidFill>
            </a:endParaRPr>
          </a:p>
        </p:txBody>
      </p:sp>
      <p:graphicFrame>
        <p:nvGraphicFramePr>
          <p:cNvPr id="92" name="Google Shape;92;p17"/>
          <p:cNvGraphicFramePr/>
          <p:nvPr>
            <p:extLst>
              <p:ext uri="{D42A27DB-BD31-4B8C-83A1-F6EECF244321}">
                <p14:modId xmlns:p14="http://schemas.microsoft.com/office/powerpoint/2010/main" val="3957952238"/>
              </p:ext>
            </p:extLst>
          </p:nvPr>
        </p:nvGraphicFramePr>
        <p:xfrm>
          <a:off x="399700" y="522100"/>
          <a:ext cx="7239000" cy="3718380"/>
        </p:xfrm>
        <a:graphic>
          <a:graphicData uri="http://schemas.openxmlformats.org/drawingml/2006/table">
            <a:tbl>
              <a:tblPr>
                <a:noFill/>
                <a:tableStyleId>{C0D237F0-6654-400F-9E93-7E5F6167AEF8}</a:tableStyleId>
              </a:tblPr>
              <a:tblGrid>
                <a:gridCol w="241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4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1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70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Geologica Medium"/>
                          <a:ea typeface="Geologica Medium"/>
                          <a:cs typeface="Geologica Medium"/>
                          <a:sym typeface="Geologica Medium"/>
                        </a:rPr>
                        <a:t>Test</a:t>
                      </a:r>
                      <a:endParaRPr>
                        <a:latin typeface="Geologica Medium"/>
                        <a:ea typeface="Geologica Medium"/>
                        <a:cs typeface="Geologica Medium"/>
                        <a:sym typeface="Geologica Medium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Maximum Contamination Level</a:t>
                      </a:r>
                      <a:endParaRPr sz="120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/>
                        <a:t>MCL</a:t>
                      </a:r>
                      <a:endParaRPr sz="1600"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How MCL’s are determined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Nitrate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10 mg/L</a:t>
                      </a:r>
                      <a:endParaRPr/>
                    </a:p>
                  </a:txBody>
                  <a:tcPr marL="91425" marR="91425" marT="91425" marB="91425"/>
                </a:tc>
                <a:tc rowSpan="2">
                  <a:txBody>
                    <a:bodyPr/>
                    <a:lstStyle/>
                    <a:p>
                      <a:pPr marL="457200" lvl="0" indent="-3048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Char char="●"/>
                      </a:pPr>
                      <a:r>
                        <a:rPr lang="en" sz="1200" dirty="0"/>
                        <a:t>EPA sets MCL</a:t>
                      </a:r>
                      <a:endParaRPr sz="1200" dirty="0"/>
                    </a:p>
                    <a:p>
                      <a:pPr marL="457200" lvl="0" indent="-3048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Char char="●"/>
                      </a:pPr>
                      <a:r>
                        <a:rPr lang="en" sz="1200" dirty="0"/>
                        <a:t>State/Town set </a:t>
                      </a:r>
                      <a:r>
                        <a:rPr lang="en" sz="1200" i="1" dirty="0"/>
                        <a:t>Action Level</a:t>
                      </a:r>
                      <a:endParaRPr sz="1200" i="1" dirty="0"/>
                    </a:p>
                    <a:p>
                      <a:pPr marL="457200" lvl="0" indent="-3048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Char char="●"/>
                      </a:pPr>
                      <a:r>
                        <a:rPr lang="en" sz="1200" dirty="0"/>
                        <a:t>Health Concerns: Drinking and Cooking only</a:t>
                      </a:r>
                      <a:endParaRPr sz="12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Nitrite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 mg/L</a:t>
                      </a:r>
                      <a:endParaRPr/>
                    </a:p>
                  </a:txBody>
                  <a:tcPr marL="91425" marR="91425" marT="91425" marB="91425"/>
                </a:tc>
                <a:tc v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Ammonia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Not established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Indicator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Coliform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Pass/Fail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EPA - widespread environmental contaminant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e.Coli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Pass/Fail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EPA - widespread fecal contaminant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Detergents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Not established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Indicator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NITRATE Test Results</a:t>
            </a:r>
            <a:endParaRPr/>
          </a:p>
        </p:txBody>
      </p:sp>
      <p:sp>
        <p:nvSpPr>
          <p:cNvPr id="98" name="Google Shape;98;p18"/>
          <p:cNvSpPr txBox="1">
            <a:spLocks noGrp="1"/>
          </p:cNvSpPr>
          <p:nvPr>
            <p:ph type="body" idx="1"/>
          </p:nvPr>
        </p:nvSpPr>
        <p:spPr>
          <a:xfrm>
            <a:off x="100650" y="1266325"/>
            <a:ext cx="8943000" cy="343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0000FF"/>
                </a:solidFill>
              </a:rPr>
              <a:t>At or above MCL (10 mg/L)		</a:t>
            </a:r>
            <a:r>
              <a:rPr lang="en" b="1" dirty="0">
                <a:solidFill>
                  <a:srgbClr val="0000FF"/>
                </a:solidFill>
              </a:rPr>
              <a:t>8 wells </a:t>
            </a:r>
            <a:r>
              <a:rPr lang="en" dirty="0">
                <a:solidFill>
                  <a:srgbClr val="0000FF"/>
                </a:solidFill>
              </a:rPr>
              <a:t>		In Zones 2, 8, 9 &amp; 11</a:t>
            </a:r>
            <a:endParaRPr dirty="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0000FF"/>
                </a:solidFill>
              </a:rPr>
              <a:t>At Action Level (5-10 mg/L)		</a:t>
            </a:r>
            <a:r>
              <a:rPr lang="en" b="1" dirty="0">
                <a:solidFill>
                  <a:srgbClr val="0000FF"/>
                </a:solidFill>
              </a:rPr>
              <a:t>75 wells</a:t>
            </a:r>
            <a:r>
              <a:rPr lang="en" dirty="0">
                <a:solidFill>
                  <a:srgbClr val="0000FF"/>
                </a:solidFill>
              </a:rPr>
              <a:t>		All Zones (except 13) </a:t>
            </a:r>
            <a:endParaRPr dirty="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0000FF"/>
                </a:solidFill>
              </a:rPr>
              <a:t>Below Action Level (&lt;5 mg/L)		</a:t>
            </a:r>
            <a:r>
              <a:rPr lang="en" b="1" dirty="0">
                <a:solidFill>
                  <a:srgbClr val="0000FF"/>
                </a:solidFill>
              </a:rPr>
              <a:t>94 wells	</a:t>
            </a:r>
            <a:r>
              <a:rPr lang="en" dirty="0">
                <a:solidFill>
                  <a:srgbClr val="0000FF"/>
                </a:solidFill>
              </a:rPr>
              <a:t>		Nitrates</a:t>
            </a:r>
            <a:endParaRPr dirty="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High NITRATE Health Implications (10 mg/L and 5 mg/L)</a:t>
            </a:r>
            <a:endParaRPr dirty="0"/>
          </a:p>
        </p:txBody>
      </p:sp>
      <p:sp>
        <p:nvSpPr>
          <p:cNvPr id="104" name="Google Shape;104;p19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1616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000" dirty="0"/>
              <a:t>Interfere with O2 Metabolism</a:t>
            </a:r>
            <a:endParaRPr sz="2000" dirty="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000" dirty="0"/>
              <a:t>Blue Baby Syndrome at MCL - Lack of O2 in blood stream</a:t>
            </a:r>
            <a:endParaRPr sz="2000" dirty="0"/>
          </a:p>
          <a:p>
            <a:pPr marL="914400" lvl="1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○"/>
            </a:pPr>
            <a:r>
              <a:rPr lang="en" sz="2000" dirty="0"/>
              <a:t>Coma, death</a:t>
            </a:r>
            <a:endParaRPr sz="2000" dirty="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000" dirty="0"/>
              <a:t>Increased heart rate, nausea, headaches, cramps</a:t>
            </a:r>
            <a:endParaRPr sz="2000" dirty="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000" dirty="0"/>
              <a:t>Drinking water with 5 to 10 mg/L has been correlate * with:</a:t>
            </a:r>
            <a:endParaRPr sz="2000" dirty="0"/>
          </a:p>
          <a:p>
            <a:pPr marL="914400" lvl="1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○"/>
            </a:pPr>
            <a:r>
              <a:rPr lang="en-US" sz="2000" dirty="0"/>
              <a:t>T</a:t>
            </a:r>
            <a:r>
              <a:rPr lang="en" sz="2000" dirty="0"/>
              <a:t>hyroid disease</a:t>
            </a:r>
          </a:p>
          <a:p>
            <a:pPr marL="914400" lvl="1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○"/>
            </a:pPr>
            <a:r>
              <a:rPr lang="en" sz="2000" dirty="0"/>
              <a:t>Neural tube birth defects</a:t>
            </a:r>
          </a:p>
          <a:p>
            <a:pPr marL="914400" lvl="1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○"/>
            </a:pPr>
            <a:r>
              <a:rPr lang="en" sz="2000" dirty="0"/>
              <a:t>Thyroid, colon, kidney, bladder and ovarian cancers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CB0221-1FD8-FC62-8D85-80AD1920BAF2}"/>
              </a:ext>
            </a:extLst>
          </p:cNvPr>
          <p:cNvSpPr txBox="1"/>
          <p:nvPr/>
        </p:nvSpPr>
        <p:spPr>
          <a:xfrm>
            <a:off x="206678" y="4406031"/>
            <a:ext cx="8091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 Correlation does not imply causality.  Adverse health effects could be caused by other contaminants in septic waste and/or fertilizers/pesticides.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NITRITE Test Results</a:t>
            </a:r>
            <a:endParaRPr/>
          </a:p>
        </p:txBody>
      </p:sp>
      <p:sp>
        <p:nvSpPr>
          <p:cNvPr id="110" name="Google Shape;110;p20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2009">
                <a:solidFill>
                  <a:srgbClr val="0000FF"/>
                </a:solidFill>
              </a:rPr>
              <a:t>Below Action Level (.5 - 1 mg/L)</a:t>
            </a:r>
            <a:r>
              <a:rPr lang="en" sz="2009" b="1">
                <a:solidFill>
                  <a:srgbClr val="0000FF"/>
                </a:solidFill>
              </a:rPr>
              <a:t>		1 well .02 mg/L		Zone 1</a:t>
            </a:r>
            <a:endParaRPr sz="2009" b="1">
              <a:solidFill>
                <a:srgbClr val="0000FF"/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523"/>
              <a:buNone/>
            </a:pPr>
            <a:endParaRPr sz="855" b="1">
              <a:solidFill>
                <a:srgbClr val="0000FF"/>
              </a:solidFill>
            </a:endParaRPr>
          </a:p>
        </p:txBody>
      </p:sp>
      <p:sp>
        <p:nvSpPr>
          <p:cNvPr id="111" name="Google Shape;111;p20"/>
          <p:cNvSpPr txBox="1"/>
          <p:nvPr/>
        </p:nvSpPr>
        <p:spPr>
          <a:xfrm>
            <a:off x="416950" y="2037522"/>
            <a:ext cx="8267100" cy="2577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 dirty="0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High NITRITE Health Implications</a:t>
            </a:r>
            <a:endParaRPr sz="2300" b="1" dirty="0">
              <a:solidFill>
                <a:srgbClr val="FF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b="1" dirty="0">
              <a:solidFill>
                <a:srgbClr val="FF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Font typeface="Open Sans"/>
              <a:buChar char="●"/>
            </a:pPr>
            <a:r>
              <a:rPr lang="en" sz="2300" dirty="0">
                <a:latin typeface="Open Sans"/>
                <a:ea typeface="Open Sans"/>
                <a:cs typeface="Open Sans"/>
                <a:sym typeface="Open Sans"/>
              </a:rPr>
              <a:t>Similar to NITRATES with similar metabolic processes</a:t>
            </a:r>
            <a:endParaRPr sz="2300" dirty="0"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Font typeface="Open Sans"/>
              <a:buChar char="●"/>
            </a:pPr>
            <a:r>
              <a:rPr lang="en" sz="2300" dirty="0">
                <a:latin typeface="Open Sans"/>
                <a:ea typeface="Open Sans"/>
                <a:cs typeface="Open Sans"/>
                <a:sym typeface="Open Sans"/>
              </a:rPr>
              <a:t>Health danger at much lower level than NITRATE</a:t>
            </a:r>
            <a:endParaRPr sz="2300" dirty="0"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Font typeface="Open Sans"/>
              <a:buChar char="●"/>
            </a:pPr>
            <a:r>
              <a:rPr lang="en" sz="2300" dirty="0">
                <a:latin typeface="Open Sans"/>
                <a:ea typeface="Open Sans"/>
                <a:cs typeface="Open Sans"/>
                <a:sym typeface="Open Sans"/>
              </a:rPr>
              <a:t>High levels are correlated with an increased risk of cancer </a:t>
            </a: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Font typeface="Open Sans"/>
              <a:buChar char="●"/>
            </a:pPr>
            <a:r>
              <a:rPr lang="en-US" sz="2300" dirty="0">
                <a:latin typeface="Open Sans"/>
                <a:ea typeface="Open Sans"/>
                <a:cs typeface="Open Sans"/>
                <a:sym typeface="Open Sans"/>
              </a:rPr>
              <a:t>Indicates a nearby septic system is malfunctioning</a:t>
            </a:r>
            <a:endParaRPr sz="2300" dirty="0"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 dirty="0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sz="2300" b="1" dirty="0">
              <a:solidFill>
                <a:srgbClr val="FF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b="1" dirty="0">
              <a:solidFill>
                <a:srgbClr val="FF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AMMONIA (NH</a:t>
            </a:r>
            <a:r>
              <a:rPr lang="en" sz="3044"/>
              <a:t>3</a:t>
            </a:r>
            <a:r>
              <a:rPr lang="en"/>
              <a:t>) Test Results</a:t>
            </a:r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84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738" b="1">
                <a:solidFill>
                  <a:srgbClr val="0000FF"/>
                </a:solidFill>
              </a:rPr>
              <a:t>Detection  (&lt;1 mg/L) 		1 well 2 mg/L	</a:t>
            </a:r>
            <a:endParaRPr sz="8738" b="1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b="1">
                <a:solidFill>
                  <a:srgbClr val="0000FF"/>
                </a:solidFill>
              </a:rPr>
              <a:t>	</a:t>
            </a:r>
            <a:endParaRPr b="1">
              <a:solidFill>
                <a:srgbClr val="0000FF"/>
              </a:solidFill>
            </a:endParaRPr>
          </a:p>
        </p:txBody>
      </p:sp>
      <p:sp>
        <p:nvSpPr>
          <p:cNvPr id="118" name="Google Shape;118;p21"/>
          <p:cNvSpPr txBox="1"/>
          <p:nvPr/>
        </p:nvSpPr>
        <p:spPr>
          <a:xfrm>
            <a:off x="311700" y="2127849"/>
            <a:ext cx="8386500" cy="22304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b="1" dirty="0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Health Implications</a:t>
            </a:r>
            <a:endParaRPr sz="2200" b="1" dirty="0">
              <a:solidFill>
                <a:srgbClr val="FF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 dirty="0">
              <a:solidFill>
                <a:srgbClr val="FF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Open Sans"/>
              <a:buChar char="●"/>
            </a:pPr>
            <a:r>
              <a:rPr lang="en" sz="2200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None at this level</a:t>
            </a:r>
            <a:endParaRPr sz="2200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Open Sans"/>
              <a:buChar char="●"/>
            </a:pPr>
            <a:r>
              <a:rPr lang="en" sz="2200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NH</a:t>
            </a:r>
            <a:r>
              <a:rPr lang="en" sz="1800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3 Toxic to freshwater organisms  and aquatic life .53 - 22.8 mg/L</a:t>
            </a:r>
            <a:endParaRPr sz="1800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lang="en-US" sz="1800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If found, suggests that an owner’s or neighbor’s septic system may be malfunctioning.</a:t>
            </a:r>
            <a:endParaRPr sz="1800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 dirty="0">
              <a:solidFill>
                <a:srgbClr val="FF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CE93D8"/>
      </a:accent2>
      <a:accent3>
        <a:srgbClr val="4DB6AC"/>
      </a:accent3>
      <a:accent4>
        <a:srgbClr val="FF9800"/>
      </a:accent4>
      <a:accent5>
        <a:srgbClr val="009668"/>
      </a:accent5>
      <a:accent6>
        <a:srgbClr val="EEFF41"/>
      </a:accent6>
      <a:hlink>
        <a:srgbClr val="009668"/>
      </a:hlink>
      <a:folHlink>
        <a:srgbClr val="0096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886</Words>
  <Application>Microsoft Office PowerPoint</Application>
  <PresentationFormat>On-screen Show (16:9)</PresentationFormat>
  <Paragraphs>109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Urbanist</vt:lpstr>
      <vt:lpstr>PT Sans Narrow</vt:lpstr>
      <vt:lpstr>Aptos</vt:lpstr>
      <vt:lpstr>Geologica Medium</vt:lpstr>
      <vt:lpstr>Open Sans</vt:lpstr>
      <vt:lpstr>Comfortaa</vt:lpstr>
      <vt:lpstr>Tropic</vt:lpstr>
      <vt:lpstr>High Nitrogen  “Center Triangle” Testing </vt:lpstr>
      <vt:lpstr>Tests conducted for Nitrate, Nitrite, Ammonia, Coliform, e. Coli and Anionic Detergent</vt:lpstr>
      <vt:lpstr>148 Homes requested testing  400 Homes invited to participate  </vt:lpstr>
      <vt:lpstr>Why were tests conducted?</vt:lpstr>
      <vt:lpstr>PowerPoint Presentation</vt:lpstr>
      <vt:lpstr>NITRATE Test Results</vt:lpstr>
      <vt:lpstr>High NITRATE Health Implications (10 mg/L and 5 mg/L)</vt:lpstr>
      <vt:lpstr>NITRITE Test Results</vt:lpstr>
      <vt:lpstr>AMMONIA (NH3) Test Results</vt:lpstr>
      <vt:lpstr>COLIFORMS AND E COLI Test Results</vt:lpstr>
      <vt:lpstr>DETERGENTS (MBA) Test Results  </vt:lpstr>
      <vt:lpstr>Histogram of Nitrate Results</vt:lpstr>
      <vt:lpstr>Corrective Measures</vt:lpstr>
      <vt:lpstr>What is the Town doing to safeguard your water?</vt:lpstr>
      <vt:lpstr>Questions, comments, considerations?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Nitrate Testing </dc:title>
  <cp:lastModifiedBy>Peter Grand</cp:lastModifiedBy>
  <cp:revision>11</cp:revision>
  <dcterms:modified xsi:type="dcterms:W3CDTF">2024-04-25T14:39:25Z</dcterms:modified>
</cp:coreProperties>
</file>