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8" r:id="rId6"/>
    <p:sldId id="270" r:id="rId7"/>
    <p:sldId id="271" r:id="rId8"/>
    <p:sldId id="259" r:id="rId9"/>
    <p:sldId id="260" r:id="rId10"/>
    <p:sldId id="272" r:id="rId11"/>
    <p:sldId id="273" r:id="rId12"/>
    <p:sldId id="261" r:id="rId13"/>
    <p:sldId id="269" r:id="rId14"/>
    <p:sldId id="264" r:id="rId15"/>
    <p:sldId id="265" r:id="rId16"/>
    <p:sldId id="262" r:id="rId17"/>
    <p:sldId id="26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9"/>
  </p:normalViewPr>
  <p:slideViewPr>
    <p:cSldViewPr snapToGrid="0">
      <p:cViewPr varScale="1">
        <p:scale>
          <a:sx n="107" d="100"/>
          <a:sy n="107" d="100"/>
        </p:scale>
        <p:origin x="71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55BAC-F61B-4D6F-C464-CEAC016D6F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522F7B-9840-D145-1A39-2D7EB47E08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562CFD-AD0F-B203-EF44-FB0304AD829A}"/>
              </a:ext>
            </a:extLst>
          </p:cNvPr>
          <p:cNvSpPr>
            <a:spLocks noGrp="1"/>
          </p:cNvSpPr>
          <p:nvPr>
            <p:ph type="dt" sz="half" idx="10"/>
          </p:nvPr>
        </p:nvSpPr>
        <p:spPr/>
        <p:txBody>
          <a:bodyPr/>
          <a:lstStyle/>
          <a:p>
            <a:fld id="{01C9251A-05B5-F948-A514-A41C1DD504D5}" type="datetimeFigureOut">
              <a:rPr lang="en-US" smtClean="0"/>
              <a:t>3/21/2025</a:t>
            </a:fld>
            <a:endParaRPr lang="en-US" dirty="0"/>
          </a:p>
        </p:txBody>
      </p:sp>
      <p:sp>
        <p:nvSpPr>
          <p:cNvPr id="5" name="Footer Placeholder 4">
            <a:extLst>
              <a:ext uri="{FF2B5EF4-FFF2-40B4-BE49-F238E27FC236}">
                <a16:creationId xmlns:a16="http://schemas.microsoft.com/office/drawing/2014/main" id="{972D374D-7023-AB6E-4202-05D221AD382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DF40BB4-500A-70D6-2678-9C3FACC3DE6A}"/>
              </a:ext>
            </a:extLst>
          </p:cNvPr>
          <p:cNvSpPr>
            <a:spLocks noGrp="1"/>
          </p:cNvSpPr>
          <p:nvPr>
            <p:ph type="sldNum" sz="quarter" idx="12"/>
          </p:nvPr>
        </p:nvSpPr>
        <p:spPr/>
        <p:txBody>
          <a:bodyPr/>
          <a:lstStyle/>
          <a:p>
            <a:fld id="{EC53AFFF-E54E-B645-B023-6D6C952426C6}" type="slidenum">
              <a:rPr lang="en-US" smtClean="0"/>
              <a:t>‹#›</a:t>
            </a:fld>
            <a:endParaRPr lang="en-US" dirty="0"/>
          </a:p>
        </p:txBody>
      </p:sp>
    </p:spTree>
    <p:extLst>
      <p:ext uri="{BB962C8B-B14F-4D97-AF65-F5344CB8AC3E}">
        <p14:creationId xmlns:p14="http://schemas.microsoft.com/office/powerpoint/2010/main" val="1806155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AF956-A40E-3172-080C-5B5AECF5B4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37DA22-62BD-CCAB-2723-AF49B2FFAC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173534-1D69-973C-06DD-D7C02EE39195}"/>
              </a:ext>
            </a:extLst>
          </p:cNvPr>
          <p:cNvSpPr>
            <a:spLocks noGrp="1"/>
          </p:cNvSpPr>
          <p:nvPr>
            <p:ph type="dt" sz="half" idx="10"/>
          </p:nvPr>
        </p:nvSpPr>
        <p:spPr/>
        <p:txBody>
          <a:bodyPr/>
          <a:lstStyle/>
          <a:p>
            <a:fld id="{01C9251A-05B5-F948-A514-A41C1DD504D5}" type="datetimeFigureOut">
              <a:rPr lang="en-US" smtClean="0"/>
              <a:t>3/21/2025</a:t>
            </a:fld>
            <a:endParaRPr lang="en-US" dirty="0"/>
          </a:p>
        </p:txBody>
      </p:sp>
      <p:sp>
        <p:nvSpPr>
          <p:cNvPr id="5" name="Footer Placeholder 4">
            <a:extLst>
              <a:ext uri="{FF2B5EF4-FFF2-40B4-BE49-F238E27FC236}">
                <a16:creationId xmlns:a16="http://schemas.microsoft.com/office/drawing/2014/main" id="{3879034E-FF79-8FDF-B45F-2FDBFF4162A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CD21EC-F853-417F-498F-38F33D4F9C28}"/>
              </a:ext>
            </a:extLst>
          </p:cNvPr>
          <p:cNvSpPr>
            <a:spLocks noGrp="1"/>
          </p:cNvSpPr>
          <p:nvPr>
            <p:ph type="sldNum" sz="quarter" idx="12"/>
          </p:nvPr>
        </p:nvSpPr>
        <p:spPr/>
        <p:txBody>
          <a:bodyPr/>
          <a:lstStyle/>
          <a:p>
            <a:fld id="{EC53AFFF-E54E-B645-B023-6D6C952426C6}" type="slidenum">
              <a:rPr lang="en-US" smtClean="0"/>
              <a:t>‹#›</a:t>
            </a:fld>
            <a:endParaRPr lang="en-US" dirty="0"/>
          </a:p>
        </p:txBody>
      </p:sp>
    </p:spTree>
    <p:extLst>
      <p:ext uri="{BB962C8B-B14F-4D97-AF65-F5344CB8AC3E}">
        <p14:creationId xmlns:p14="http://schemas.microsoft.com/office/powerpoint/2010/main" val="4191287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995B6D-4CBB-A92E-8BD5-90B4EF610C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37EB75-BED3-0845-263F-B4A5A84CC8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F8AFB-55CC-11DE-E90F-F10936533B0D}"/>
              </a:ext>
            </a:extLst>
          </p:cNvPr>
          <p:cNvSpPr>
            <a:spLocks noGrp="1"/>
          </p:cNvSpPr>
          <p:nvPr>
            <p:ph type="dt" sz="half" idx="10"/>
          </p:nvPr>
        </p:nvSpPr>
        <p:spPr/>
        <p:txBody>
          <a:bodyPr/>
          <a:lstStyle/>
          <a:p>
            <a:fld id="{01C9251A-05B5-F948-A514-A41C1DD504D5}" type="datetimeFigureOut">
              <a:rPr lang="en-US" smtClean="0"/>
              <a:t>3/21/2025</a:t>
            </a:fld>
            <a:endParaRPr lang="en-US" dirty="0"/>
          </a:p>
        </p:txBody>
      </p:sp>
      <p:sp>
        <p:nvSpPr>
          <p:cNvPr id="5" name="Footer Placeholder 4">
            <a:extLst>
              <a:ext uri="{FF2B5EF4-FFF2-40B4-BE49-F238E27FC236}">
                <a16:creationId xmlns:a16="http://schemas.microsoft.com/office/drawing/2014/main" id="{21E2051C-40DC-B821-D1F2-0F8636146B5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E675729-75E6-7A40-6E53-7AF145BCF4E4}"/>
              </a:ext>
            </a:extLst>
          </p:cNvPr>
          <p:cNvSpPr>
            <a:spLocks noGrp="1"/>
          </p:cNvSpPr>
          <p:nvPr>
            <p:ph type="sldNum" sz="quarter" idx="12"/>
          </p:nvPr>
        </p:nvSpPr>
        <p:spPr/>
        <p:txBody>
          <a:bodyPr/>
          <a:lstStyle/>
          <a:p>
            <a:fld id="{EC53AFFF-E54E-B645-B023-6D6C952426C6}" type="slidenum">
              <a:rPr lang="en-US" smtClean="0"/>
              <a:t>‹#›</a:t>
            </a:fld>
            <a:endParaRPr lang="en-US" dirty="0"/>
          </a:p>
        </p:txBody>
      </p:sp>
    </p:spTree>
    <p:extLst>
      <p:ext uri="{BB962C8B-B14F-4D97-AF65-F5344CB8AC3E}">
        <p14:creationId xmlns:p14="http://schemas.microsoft.com/office/powerpoint/2010/main" val="3327993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D372D-3A69-35D6-88F6-8601477F95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6D5FFE-FDBC-2EA7-8AFF-A55F196450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AA010E-07C1-FEAB-0E05-BA47C35C9BF9}"/>
              </a:ext>
            </a:extLst>
          </p:cNvPr>
          <p:cNvSpPr>
            <a:spLocks noGrp="1"/>
          </p:cNvSpPr>
          <p:nvPr>
            <p:ph type="dt" sz="half" idx="10"/>
          </p:nvPr>
        </p:nvSpPr>
        <p:spPr/>
        <p:txBody>
          <a:bodyPr/>
          <a:lstStyle/>
          <a:p>
            <a:fld id="{01C9251A-05B5-F948-A514-A41C1DD504D5}" type="datetimeFigureOut">
              <a:rPr lang="en-US" smtClean="0"/>
              <a:t>3/21/2025</a:t>
            </a:fld>
            <a:endParaRPr lang="en-US" dirty="0"/>
          </a:p>
        </p:txBody>
      </p:sp>
      <p:sp>
        <p:nvSpPr>
          <p:cNvPr id="5" name="Footer Placeholder 4">
            <a:extLst>
              <a:ext uri="{FF2B5EF4-FFF2-40B4-BE49-F238E27FC236}">
                <a16:creationId xmlns:a16="http://schemas.microsoft.com/office/drawing/2014/main" id="{2D0586CB-60B3-97E3-F3C2-049CEBB63B1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F725187-AB9B-B980-932B-CF35AB32D4E5}"/>
              </a:ext>
            </a:extLst>
          </p:cNvPr>
          <p:cNvSpPr>
            <a:spLocks noGrp="1"/>
          </p:cNvSpPr>
          <p:nvPr>
            <p:ph type="sldNum" sz="quarter" idx="12"/>
          </p:nvPr>
        </p:nvSpPr>
        <p:spPr/>
        <p:txBody>
          <a:bodyPr/>
          <a:lstStyle/>
          <a:p>
            <a:fld id="{EC53AFFF-E54E-B645-B023-6D6C952426C6}" type="slidenum">
              <a:rPr lang="en-US" smtClean="0"/>
              <a:t>‹#›</a:t>
            </a:fld>
            <a:endParaRPr lang="en-US" dirty="0"/>
          </a:p>
        </p:txBody>
      </p:sp>
    </p:spTree>
    <p:extLst>
      <p:ext uri="{BB962C8B-B14F-4D97-AF65-F5344CB8AC3E}">
        <p14:creationId xmlns:p14="http://schemas.microsoft.com/office/powerpoint/2010/main" val="1773437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FEEBB-FA09-9B13-FC51-06F71C7681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99DACF-D14B-1DF8-527D-563A13BE72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CDC927-1037-C0B1-A73A-4DE44FBF4D41}"/>
              </a:ext>
            </a:extLst>
          </p:cNvPr>
          <p:cNvSpPr>
            <a:spLocks noGrp="1"/>
          </p:cNvSpPr>
          <p:nvPr>
            <p:ph type="dt" sz="half" idx="10"/>
          </p:nvPr>
        </p:nvSpPr>
        <p:spPr/>
        <p:txBody>
          <a:bodyPr/>
          <a:lstStyle/>
          <a:p>
            <a:fld id="{01C9251A-05B5-F948-A514-A41C1DD504D5}" type="datetimeFigureOut">
              <a:rPr lang="en-US" smtClean="0"/>
              <a:t>3/21/2025</a:t>
            </a:fld>
            <a:endParaRPr lang="en-US" dirty="0"/>
          </a:p>
        </p:txBody>
      </p:sp>
      <p:sp>
        <p:nvSpPr>
          <p:cNvPr id="5" name="Footer Placeholder 4">
            <a:extLst>
              <a:ext uri="{FF2B5EF4-FFF2-40B4-BE49-F238E27FC236}">
                <a16:creationId xmlns:a16="http://schemas.microsoft.com/office/drawing/2014/main" id="{ABEAC46A-FDD3-9D35-E2A2-CC1AFAA9EF6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843319-C390-6150-5D92-EB8B9C623D62}"/>
              </a:ext>
            </a:extLst>
          </p:cNvPr>
          <p:cNvSpPr>
            <a:spLocks noGrp="1"/>
          </p:cNvSpPr>
          <p:nvPr>
            <p:ph type="sldNum" sz="quarter" idx="12"/>
          </p:nvPr>
        </p:nvSpPr>
        <p:spPr/>
        <p:txBody>
          <a:bodyPr/>
          <a:lstStyle/>
          <a:p>
            <a:fld id="{EC53AFFF-E54E-B645-B023-6D6C952426C6}" type="slidenum">
              <a:rPr lang="en-US" smtClean="0"/>
              <a:t>‹#›</a:t>
            </a:fld>
            <a:endParaRPr lang="en-US" dirty="0"/>
          </a:p>
        </p:txBody>
      </p:sp>
    </p:spTree>
    <p:extLst>
      <p:ext uri="{BB962C8B-B14F-4D97-AF65-F5344CB8AC3E}">
        <p14:creationId xmlns:p14="http://schemas.microsoft.com/office/powerpoint/2010/main" val="1492975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97F0B-D8BB-086E-EE3E-EA8CA61F48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99D40D-96C8-954F-3DA3-376E779627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C8E47C-B198-B618-B30D-8C120634A4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A95F14-D2B7-15BF-16A5-F32A36147BC8}"/>
              </a:ext>
            </a:extLst>
          </p:cNvPr>
          <p:cNvSpPr>
            <a:spLocks noGrp="1"/>
          </p:cNvSpPr>
          <p:nvPr>
            <p:ph type="dt" sz="half" idx="10"/>
          </p:nvPr>
        </p:nvSpPr>
        <p:spPr/>
        <p:txBody>
          <a:bodyPr/>
          <a:lstStyle/>
          <a:p>
            <a:fld id="{01C9251A-05B5-F948-A514-A41C1DD504D5}" type="datetimeFigureOut">
              <a:rPr lang="en-US" smtClean="0"/>
              <a:t>3/21/2025</a:t>
            </a:fld>
            <a:endParaRPr lang="en-US" dirty="0"/>
          </a:p>
        </p:txBody>
      </p:sp>
      <p:sp>
        <p:nvSpPr>
          <p:cNvPr id="6" name="Footer Placeholder 5">
            <a:extLst>
              <a:ext uri="{FF2B5EF4-FFF2-40B4-BE49-F238E27FC236}">
                <a16:creationId xmlns:a16="http://schemas.microsoft.com/office/drawing/2014/main" id="{4ED004F8-2E7C-6234-2E09-7DDAA14A940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8EE2763-9646-9DCF-0336-63C6933B9196}"/>
              </a:ext>
            </a:extLst>
          </p:cNvPr>
          <p:cNvSpPr>
            <a:spLocks noGrp="1"/>
          </p:cNvSpPr>
          <p:nvPr>
            <p:ph type="sldNum" sz="quarter" idx="12"/>
          </p:nvPr>
        </p:nvSpPr>
        <p:spPr/>
        <p:txBody>
          <a:bodyPr/>
          <a:lstStyle/>
          <a:p>
            <a:fld id="{EC53AFFF-E54E-B645-B023-6D6C952426C6}" type="slidenum">
              <a:rPr lang="en-US" smtClean="0"/>
              <a:t>‹#›</a:t>
            </a:fld>
            <a:endParaRPr lang="en-US" dirty="0"/>
          </a:p>
        </p:txBody>
      </p:sp>
    </p:spTree>
    <p:extLst>
      <p:ext uri="{BB962C8B-B14F-4D97-AF65-F5344CB8AC3E}">
        <p14:creationId xmlns:p14="http://schemas.microsoft.com/office/powerpoint/2010/main" val="2799942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9B405-AFDF-636A-A12B-176D571738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9B1797-D9FC-0921-53FA-00D9D57356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22CD1E-14A4-BBFA-59B0-861C1B8641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F5F24A-08DC-9A40-763F-00791BE06F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9FE6E9-730A-610F-3C89-801C6CA9A8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F08DD2-78D9-EC75-6D0D-A62EAE021040}"/>
              </a:ext>
            </a:extLst>
          </p:cNvPr>
          <p:cNvSpPr>
            <a:spLocks noGrp="1"/>
          </p:cNvSpPr>
          <p:nvPr>
            <p:ph type="dt" sz="half" idx="10"/>
          </p:nvPr>
        </p:nvSpPr>
        <p:spPr/>
        <p:txBody>
          <a:bodyPr/>
          <a:lstStyle/>
          <a:p>
            <a:fld id="{01C9251A-05B5-F948-A514-A41C1DD504D5}" type="datetimeFigureOut">
              <a:rPr lang="en-US" smtClean="0"/>
              <a:t>3/21/2025</a:t>
            </a:fld>
            <a:endParaRPr lang="en-US" dirty="0"/>
          </a:p>
        </p:txBody>
      </p:sp>
      <p:sp>
        <p:nvSpPr>
          <p:cNvPr id="8" name="Footer Placeholder 7">
            <a:extLst>
              <a:ext uri="{FF2B5EF4-FFF2-40B4-BE49-F238E27FC236}">
                <a16:creationId xmlns:a16="http://schemas.microsoft.com/office/drawing/2014/main" id="{36A34F2C-0856-5DB4-0810-2C354F38B2A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EF63761-8356-7FB9-AAF0-90E7AB0AEBED}"/>
              </a:ext>
            </a:extLst>
          </p:cNvPr>
          <p:cNvSpPr>
            <a:spLocks noGrp="1"/>
          </p:cNvSpPr>
          <p:nvPr>
            <p:ph type="sldNum" sz="quarter" idx="12"/>
          </p:nvPr>
        </p:nvSpPr>
        <p:spPr/>
        <p:txBody>
          <a:bodyPr/>
          <a:lstStyle/>
          <a:p>
            <a:fld id="{EC53AFFF-E54E-B645-B023-6D6C952426C6}" type="slidenum">
              <a:rPr lang="en-US" smtClean="0"/>
              <a:t>‹#›</a:t>
            </a:fld>
            <a:endParaRPr lang="en-US" dirty="0"/>
          </a:p>
        </p:txBody>
      </p:sp>
    </p:spTree>
    <p:extLst>
      <p:ext uri="{BB962C8B-B14F-4D97-AF65-F5344CB8AC3E}">
        <p14:creationId xmlns:p14="http://schemas.microsoft.com/office/powerpoint/2010/main" val="2644816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7A571-5701-E2DC-F5CA-6386FC2606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0E12BD-F893-AF93-82AE-CE3249573835}"/>
              </a:ext>
            </a:extLst>
          </p:cNvPr>
          <p:cNvSpPr>
            <a:spLocks noGrp="1"/>
          </p:cNvSpPr>
          <p:nvPr>
            <p:ph type="dt" sz="half" idx="10"/>
          </p:nvPr>
        </p:nvSpPr>
        <p:spPr/>
        <p:txBody>
          <a:bodyPr/>
          <a:lstStyle/>
          <a:p>
            <a:fld id="{01C9251A-05B5-F948-A514-A41C1DD504D5}" type="datetimeFigureOut">
              <a:rPr lang="en-US" smtClean="0"/>
              <a:t>3/21/2025</a:t>
            </a:fld>
            <a:endParaRPr lang="en-US" dirty="0"/>
          </a:p>
        </p:txBody>
      </p:sp>
      <p:sp>
        <p:nvSpPr>
          <p:cNvPr id="4" name="Footer Placeholder 3">
            <a:extLst>
              <a:ext uri="{FF2B5EF4-FFF2-40B4-BE49-F238E27FC236}">
                <a16:creationId xmlns:a16="http://schemas.microsoft.com/office/drawing/2014/main" id="{FCC06EE0-C6F3-3115-0093-12EFE42DF6B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184DAAB-7F53-B50B-FE5E-EC9F24CBCB11}"/>
              </a:ext>
            </a:extLst>
          </p:cNvPr>
          <p:cNvSpPr>
            <a:spLocks noGrp="1"/>
          </p:cNvSpPr>
          <p:nvPr>
            <p:ph type="sldNum" sz="quarter" idx="12"/>
          </p:nvPr>
        </p:nvSpPr>
        <p:spPr/>
        <p:txBody>
          <a:bodyPr/>
          <a:lstStyle/>
          <a:p>
            <a:fld id="{EC53AFFF-E54E-B645-B023-6D6C952426C6}" type="slidenum">
              <a:rPr lang="en-US" smtClean="0"/>
              <a:t>‹#›</a:t>
            </a:fld>
            <a:endParaRPr lang="en-US" dirty="0"/>
          </a:p>
        </p:txBody>
      </p:sp>
    </p:spTree>
    <p:extLst>
      <p:ext uri="{BB962C8B-B14F-4D97-AF65-F5344CB8AC3E}">
        <p14:creationId xmlns:p14="http://schemas.microsoft.com/office/powerpoint/2010/main" val="1523819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F2662E-2846-B05D-CDA1-DE067C44385B}"/>
              </a:ext>
            </a:extLst>
          </p:cNvPr>
          <p:cNvSpPr>
            <a:spLocks noGrp="1"/>
          </p:cNvSpPr>
          <p:nvPr>
            <p:ph type="dt" sz="half" idx="10"/>
          </p:nvPr>
        </p:nvSpPr>
        <p:spPr/>
        <p:txBody>
          <a:bodyPr/>
          <a:lstStyle/>
          <a:p>
            <a:fld id="{01C9251A-05B5-F948-A514-A41C1DD504D5}" type="datetimeFigureOut">
              <a:rPr lang="en-US" smtClean="0"/>
              <a:t>3/21/2025</a:t>
            </a:fld>
            <a:endParaRPr lang="en-US" dirty="0"/>
          </a:p>
        </p:txBody>
      </p:sp>
      <p:sp>
        <p:nvSpPr>
          <p:cNvPr id="3" name="Footer Placeholder 2">
            <a:extLst>
              <a:ext uri="{FF2B5EF4-FFF2-40B4-BE49-F238E27FC236}">
                <a16:creationId xmlns:a16="http://schemas.microsoft.com/office/drawing/2014/main" id="{567825A0-FC02-B96F-1C33-0EF2E3693C9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0AF63D8-808B-7B72-C2FA-0F0211D452FF}"/>
              </a:ext>
            </a:extLst>
          </p:cNvPr>
          <p:cNvSpPr>
            <a:spLocks noGrp="1"/>
          </p:cNvSpPr>
          <p:nvPr>
            <p:ph type="sldNum" sz="quarter" idx="12"/>
          </p:nvPr>
        </p:nvSpPr>
        <p:spPr/>
        <p:txBody>
          <a:bodyPr/>
          <a:lstStyle/>
          <a:p>
            <a:fld id="{EC53AFFF-E54E-B645-B023-6D6C952426C6}" type="slidenum">
              <a:rPr lang="en-US" smtClean="0"/>
              <a:t>‹#›</a:t>
            </a:fld>
            <a:endParaRPr lang="en-US" dirty="0"/>
          </a:p>
        </p:txBody>
      </p:sp>
    </p:spTree>
    <p:extLst>
      <p:ext uri="{BB962C8B-B14F-4D97-AF65-F5344CB8AC3E}">
        <p14:creationId xmlns:p14="http://schemas.microsoft.com/office/powerpoint/2010/main" val="2613715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09FF0-002A-B9C1-D2C1-7849FB2706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CBD717-4EFE-FD3D-FCE8-F58884BC4B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E11273-7D02-AB53-D18B-BBF485D9BF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85A72-EB92-6063-417F-9FE35CA85904}"/>
              </a:ext>
            </a:extLst>
          </p:cNvPr>
          <p:cNvSpPr>
            <a:spLocks noGrp="1"/>
          </p:cNvSpPr>
          <p:nvPr>
            <p:ph type="dt" sz="half" idx="10"/>
          </p:nvPr>
        </p:nvSpPr>
        <p:spPr/>
        <p:txBody>
          <a:bodyPr/>
          <a:lstStyle/>
          <a:p>
            <a:fld id="{01C9251A-05B5-F948-A514-A41C1DD504D5}" type="datetimeFigureOut">
              <a:rPr lang="en-US" smtClean="0"/>
              <a:t>3/21/2025</a:t>
            </a:fld>
            <a:endParaRPr lang="en-US" dirty="0"/>
          </a:p>
        </p:txBody>
      </p:sp>
      <p:sp>
        <p:nvSpPr>
          <p:cNvPr id="6" name="Footer Placeholder 5">
            <a:extLst>
              <a:ext uri="{FF2B5EF4-FFF2-40B4-BE49-F238E27FC236}">
                <a16:creationId xmlns:a16="http://schemas.microsoft.com/office/drawing/2014/main" id="{26BE393E-A104-7836-C4CC-205737A0FA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4A5F964-55C7-0A10-00E6-A3FDED7C69E4}"/>
              </a:ext>
            </a:extLst>
          </p:cNvPr>
          <p:cNvSpPr>
            <a:spLocks noGrp="1"/>
          </p:cNvSpPr>
          <p:nvPr>
            <p:ph type="sldNum" sz="quarter" idx="12"/>
          </p:nvPr>
        </p:nvSpPr>
        <p:spPr/>
        <p:txBody>
          <a:bodyPr/>
          <a:lstStyle/>
          <a:p>
            <a:fld id="{EC53AFFF-E54E-B645-B023-6D6C952426C6}" type="slidenum">
              <a:rPr lang="en-US" smtClean="0"/>
              <a:t>‹#›</a:t>
            </a:fld>
            <a:endParaRPr lang="en-US" dirty="0"/>
          </a:p>
        </p:txBody>
      </p:sp>
    </p:spTree>
    <p:extLst>
      <p:ext uri="{BB962C8B-B14F-4D97-AF65-F5344CB8AC3E}">
        <p14:creationId xmlns:p14="http://schemas.microsoft.com/office/powerpoint/2010/main" val="961013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BC73A-6424-F6EF-0E5F-2863910FB2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097FA5-D9B6-2485-0049-5A8D89EFD2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9D22869-9E9B-CE0E-EB80-43F3D94074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6DABD1-A12C-D5FB-C260-5B805DBD4AE5}"/>
              </a:ext>
            </a:extLst>
          </p:cNvPr>
          <p:cNvSpPr>
            <a:spLocks noGrp="1"/>
          </p:cNvSpPr>
          <p:nvPr>
            <p:ph type="dt" sz="half" idx="10"/>
          </p:nvPr>
        </p:nvSpPr>
        <p:spPr/>
        <p:txBody>
          <a:bodyPr/>
          <a:lstStyle/>
          <a:p>
            <a:fld id="{01C9251A-05B5-F948-A514-A41C1DD504D5}" type="datetimeFigureOut">
              <a:rPr lang="en-US" smtClean="0"/>
              <a:t>3/21/2025</a:t>
            </a:fld>
            <a:endParaRPr lang="en-US" dirty="0"/>
          </a:p>
        </p:txBody>
      </p:sp>
      <p:sp>
        <p:nvSpPr>
          <p:cNvPr id="6" name="Footer Placeholder 5">
            <a:extLst>
              <a:ext uri="{FF2B5EF4-FFF2-40B4-BE49-F238E27FC236}">
                <a16:creationId xmlns:a16="http://schemas.microsoft.com/office/drawing/2014/main" id="{8833C422-46E1-2AD1-9D37-76FAC86198B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A547010-B40C-7868-FB36-17CF76FCE13A}"/>
              </a:ext>
            </a:extLst>
          </p:cNvPr>
          <p:cNvSpPr>
            <a:spLocks noGrp="1"/>
          </p:cNvSpPr>
          <p:nvPr>
            <p:ph type="sldNum" sz="quarter" idx="12"/>
          </p:nvPr>
        </p:nvSpPr>
        <p:spPr/>
        <p:txBody>
          <a:bodyPr/>
          <a:lstStyle/>
          <a:p>
            <a:fld id="{EC53AFFF-E54E-B645-B023-6D6C952426C6}" type="slidenum">
              <a:rPr lang="en-US" smtClean="0"/>
              <a:t>‹#›</a:t>
            </a:fld>
            <a:endParaRPr lang="en-US" dirty="0"/>
          </a:p>
        </p:txBody>
      </p:sp>
    </p:spTree>
    <p:extLst>
      <p:ext uri="{BB962C8B-B14F-4D97-AF65-F5344CB8AC3E}">
        <p14:creationId xmlns:p14="http://schemas.microsoft.com/office/powerpoint/2010/main" val="2537837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7D87FF-CEE9-5254-C157-AD32E32FED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5A927D-73FC-A0DD-4A0B-AD777CD00D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BB009A-10A3-01AF-9EBC-DFF00A7D22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C9251A-05B5-F948-A514-A41C1DD504D5}" type="datetimeFigureOut">
              <a:rPr lang="en-US" smtClean="0"/>
              <a:t>3/21/2025</a:t>
            </a:fld>
            <a:endParaRPr lang="en-US" dirty="0"/>
          </a:p>
        </p:txBody>
      </p:sp>
      <p:sp>
        <p:nvSpPr>
          <p:cNvPr id="5" name="Footer Placeholder 4">
            <a:extLst>
              <a:ext uri="{FF2B5EF4-FFF2-40B4-BE49-F238E27FC236}">
                <a16:creationId xmlns:a16="http://schemas.microsoft.com/office/drawing/2014/main" id="{0B5F22EA-1FB8-20BB-B5C8-C841B0395C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326CF72-74EF-E7CE-E87D-C7065EDD92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3AFFF-E54E-B645-B023-6D6C952426C6}" type="slidenum">
              <a:rPr lang="en-US" smtClean="0"/>
              <a:t>‹#›</a:t>
            </a:fld>
            <a:endParaRPr lang="en-US" dirty="0"/>
          </a:p>
        </p:txBody>
      </p:sp>
    </p:spTree>
    <p:extLst>
      <p:ext uri="{BB962C8B-B14F-4D97-AF65-F5344CB8AC3E}">
        <p14:creationId xmlns:p14="http://schemas.microsoft.com/office/powerpoint/2010/main" val="3743975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5B0B7E-9D74-2635-1C14-4E5CFC55A228}"/>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B1D9DAA-0533-9721-3683-B0794558296E}"/>
              </a:ext>
            </a:extLst>
          </p:cNvPr>
          <p:cNvSpPr>
            <a:spLocks noGrp="1"/>
          </p:cNvSpPr>
          <p:nvPr>
            <p:ph type="ctrTitle"/>
          </p:nvPr>
        </p:nvSpPr>
        <p:spPr>
          <a:xfrm>
            <a:off x="175132" y="2476211"/>
            <a:ext cx="9144000" cy="2387600"/>
          </a:xfrm>
        </p:spPr>
        <p:txBody>
          <a:bodyPr>
            <a:noAutofit/>
          </a:bodyPr>
          <a:lstStyle/>
          <a:p>
            <a:pPr algn="l"/>
            <a:r>
              <a:rPr lang="en-US" sz="8800" b="1" dirty="0">
                <a:solidFill>
                  <a:schemeClr val="bg1"/>
                </a:solidFill>
              </a:rPr>
              <a:t>Irrigation</a:t>
            </a:r>
            <a:br>
              <a:rPr lang="en-US" sz="8800" b="1" dirty="0">
                <a:solidFill>
                  <a:schemeClr val="bg1"/>
                </a:solidFill>
              </a:rPr>
            </a:br>
            <a:r>
              <a:rPr lang="en-US" sz="8800" b="1" dirty="0">
                <a:solidFill>
                  <a:schemeClr val="bg1"/>
                </a:solidFill>
              </a:rPr>
              <a:t> on </a:t>
            </a:r>
            <a:br>
              <a:rPr lang="en-US" sz="8800" b="1" dirty="0">
                <a:solidFill>
                  <a:schemeClr val="bg1"/>
                </a:solidFill>
              </a:rPr>
            </a:br>
            <a:r>
              <a:rPr lang="en-US" sz="8800" b="1" dirty="0">
                <a:solidFill>
                  <a:schemeClr val="bg1"/>
                </a:solidFill>
              </a:rPr>
              <a:t>Shelter Island </a:t>
            </a:r>
          </a:p>
        </p:txBody>
      </p:sp>
      <p:sp>
        <p:nvSpPr>
          <p:cNvPr id="3" name="Subtitle 2">
            <a:extLst>
              <a:ext uri="{FF2B5EF4-FFF2-40B4-BE49-F238E27FC236}">
                <a16:creationId xmlns:a16="http://schemas.microsoft.com/office/drawing/2014/main" id="{941C7447-FDD6-4A5B-869C-08E372922CEE}"/>
              </a:ext>
            </a:extLst>
          </p:cNvPr>
          <p:cNvSpPr>
            <a:spLocks noGrp="1"/>
          </p:cNvSpPr>
          <p:nvPr>
            <p:ph type="subTitle" idx="1"/>
          </p:nvPr>
        </p:nvSpPr>
        <p:spPr>
          <a:xfrm>
            <a:off x="2878666" y="5345642"/>
            <a:ext cx="9144000" cy="1655762"/>
          </a:xfrm>
        </p:spPr>
        <p:txBody>
          <a:bodyPr/>
          <a:lstStyle/>
          <a:p>
            <a:pPr algn="r"/>
            <a:r>
              <a:rPr lang="en-US" sz="3600" b="1" dirty="0"/>
              <a:t>How to care for your property, obey the laws </a:t>
            </a:r>
          </a:p>
          <a:p>
            <a:pPr algn="r"/>
            <a:r>
              <a:rPr lang="en-US" sz="3600" b="1" dirty="0"/>
              <a:t>and protect our natural resources</a:t>
            </a:r>
            <a:r>
              <a:rPr lang="en-US" dirty="0"/>
              <a:t>. </a:t>
            </a:r>
          </a:p>
        </p:txBody>
      </p:sp>
      <p:sp>
        <p:nvSpPr>
          <p:cNvPr id="4" name="TextBox 3">
            <a:extLst>
              <a:ext uri="{FF2B5EF4-FFF2-40B4-BE49-F238E27FC236}">
                <a16:creationId xmlns:a16="http://schemas.microsoft.com/office/drawing/2014/main" id="{C7C68A0E-4C51-02A7-3DDB-E6D4287CB52B}"/>
              </a:ext>
            </a:extLst>
          </p:cNvPr>
          <p:cNvSpPr txBox="1"/>
          <p:nvPr/>
        </p:nvSpPr>
        <p:spPr>
          <a:xfrm>
            <a:off x="3170712" y="112690"/>
            <a:ext cx="5640779" cy="646331"/>
          </a:xfrm>
          <a:prstGeom prst="rect">
            <a:avLst/>
          </a:prstGeom>
          <a:noFill/>
        </p:spPr>
        <p:txBody>
          <a:bodyPr wrap="square" rtlCol="0">
            <a:spAutoFit/>
          </a:bodyPr>
          <a:lstStyle/>
          <a:p>
            <a:pPr algn="ctr"/>
            <a:r>
              <a:rPr lang="en-US" sz="3600" dirty="0">
                <a:solidFill>
                  <a:srgbClr val="FF0000"/>
                </a:solidFill>
              </a:rPr>
              <a:t> DISCUSSION DRAFT</a:t>
            </a:r>
          </a:p>
        </p:txBody>
      </p:sp>
    </p:spTree>
    <p:extLst>
      <p:ext uri="{BB962C8B-B14F-4D97-AF65-F5344CB8AC3E}">
        <p14:creationId xmlns:p14="http://schemas.microsoft.com/office/powerpoint/2010/main" val="1319680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C466C2-CE15-4F14-DDC7-82915E194241}"/>
              </a:ext>
            </a:extLst>
          </p:cNvPr>
          <p:cNvSpPr txBox="1"/>
          <p:nvPr/>
        </p:nvSpPr>
        <p:spPr>
          <a:xfrm>
            <a:off x="402167" y="1449907"/>
            <a:ext cx="11741150" cy="6340197"/>
          </a:xfrm>
          <a:prstGeom prst="rect">
            <a:avLst/>
          </a:prstGeom>
          <a:noFill/>
        </p:spPr>
        <p:txBody>
          <a:bodyPr wrap="square">
            <a:spAutoFit/>
          </a:bodyPr>
          <a:lstStyle/>
          <a:p>
            <a:r>
              <a:rPr lang="en-US" sz="3200" b="1" dirty="0"/>
              <a:t>Establishing a New Grass seed Lawn.</a:t>
            </a:r>
          </a:p>
          <a:p>
            <a:r>
              <a:rPr lang="en-US" dirty="0"/>
              <a:t>Avoid late season establishment between July and August 15</a:t>
            </a:r>
            <a:r>
              <a:rPr lang="en-US" baseline="30000" dirty="0"/>
              <a:t>th</a:t>
            </a:r>
            <a:r>
              <a:rPr lang="en-US" dirty="0"/>
              <a:t>.  </a:t>
            </a:r>
          </a:p>
          <a:p>
            <a:r>
              <a:rPr lang="en-US" dirty="0"/>
              <a:t>Seeds applied between July and Augst are considered a Dormant </a:t>
            </a:r>
          </a:p>
          <a:p>
            <a:r>
              <a:rPr lang="en-US" dirty="0"/>
              <a:t>Seeding and will not be watered as environmental conditions are the worst time for growing seed.  High temperatures combine with high heat, with added disease pressure makes growing grass very difficult and not worth the water expenditure. </a:t>
            </a:r>
          </a:p>
          <a:p>
            <a:endParaRPr lang="en-US" dirty="0"/>
          </a:p>
          <a:p>
            <a:r>
              <a:rPr lang="en-US" sz="3200" b="1" dirty="0"/>
              <a:t>Watering existing turf</a:t>
            </a:r>
          </a:p>
          <a:p>
            <a:r>
              <a:rPr lang="en-US" dirty="0"/>
              <a:t>Water deeply and infrequently.  The goal is to </a:t>
            </a:r>
          </a:p>
          <a:p>
            <a:r>
              <a:rPr lang="en-US" dirty="0"/>
              <a:t>establish a strong root deep system.  </a:t>
            </a:r>
          </a:p>
          <a:p>
            <a:r>
              <a:rPr lang="en-US" dirty="0"/>
              <a:t>Repeated shallow waterings cause shallow rooting.  </a:t>
            </a:r>
          </a:p>
          <a:p>
            <a:r>
              <a:rPr lang="en-US" dirty="0"/>
              <a:t>Your soil type will indicate how much water and </a:t>
            </a:r>
          </a:p>
          <a:p>
            <a:r>
              <a:rPr lang="en-US" dirty="0"/>
              <a:t>what rate you apply it at.  In order to get enough </a:t>
            </a:r>
          </a:p>
          <a:p>
            <a:r>
              <a:rPr lang="en-US" dirty="0"/>
              <a:t>water into the zone repeated nightly watering of </a:t>
            </a:r>
          </a:p>
          <a:p>
            <a:r>
              <a:rPr lang="en-US" dirty="0"/>
              <a:t>one zone per night may be required. </a:t>
            </a:r>
          </a:p>
          <a:p>
            <a:endParaRPr lang="en-US" dirty="0"/>
          </a:p>
          <a:p>
            <a:endParaRPr lang="en-US" dirty="0"/>
          </a:p>
          <a:p>
            <a:endParaRPr lang="en-US" dirty="0"/>
          </a:p>
          <a:p>
            <a:endParaRPr lang="en-US" dirty="0"/>
          </a:p>
          <a:p>
            <a:endParaRPr lang="en-US" dirty="0"/>
          </a:p>
          <a:p>
            <a:endParaRPr lang="en-US" dirty="0"/>
          </a:p>
        </p:txBody>
      </p:sp>
      <p:sp>
        <p:nvSpPr>
          <p:cNvPr id="4" name="TextBox 3">
            <a:extLst>
              <a:ext uri="{FF2B5EF4-FFF2-40B4-BE49-F238E27FC236}">
                <a16:creationId xmlns:a16="http://schemas.microsoft.com/office/drawing/2014/main" id="{DA7A1A16-1D09-C9B8-00CE-9DE815DD87AD}"/>
              </a:ext>
            </a:extLst>
          </p:cNvPr>
          <p:cNvSpPr txBox="1"/>
          <p:nvPr/>
        </p:nvSpPr>
        <p:spPr>
          <a:xfrm>
            <a:off x="323850" y="165100"/>
            <a:ext cx="6896100" cy="923330"/>
          </a:xfrm>
          <a:prstGeom prst="rect">
            <a:avLst/>
          </a:prstGeom>
          <a:noFill/>
        </p:spPr>
        <p:txBody>
          <a:bodyPr wrap="square" rtlCol="0">
            <a:spAutoFit/>
          </a:bodyPr>
          <a:lstStyle/>
          <a:p>
            <a:r>
              <a:rPr lang="en-US" sz="5400" dirty="0"/>
              <a:t>Effective Turf Watering</a:t>
            </a:r>
          </a:p>
        </p:txBody>
      </p:sp>
      <p:pic>
        <p:nvPicPr>
          <p:cNvPr id="5" name="Picture 4">
            <a:extLst>
              <a:ext uri="{FF2B5EF4-FFF2-40B4-BE49-F238E27FC236}">
                <a16:creationId xmlns:a16="http://schemas.microsoft.com/office/drawing/2014/main" id="{BF4F1338-0389-51E3-22B7-1F533F51F108}"/>
              </a:ext>
            </a:extLst>
          </p:cNvPr>
          <p:cNvPicPr>
            <a:picLocks noChangeAspect="1"/>
          </p:cNvPicPr>
          <p:nvPr/>
        </p:nvPicPr>
        <p:blipFill>
          <a:blip r:embed="rId2"/>
          <a:stretch>
            <a:fillRect/>
          </a:stretch>
        </p:blipFill>
        <p:spPr>
          <a:xfrm>
            <a:off x="6863352" y="26296"/>
            <a:ext cx="5328648" cy="2479837"/>
          </a:xfrm>
          <a:prstGeom prst="rect">
            <a:avLst/>
          </a:prstGeom>
        </p:spPr>
      </p:pic>
      <p:pic>
        <p:nvPicPr>
          <p:cNvPr id="6" name="Picture 5">
            <a:extLst>
              <a:ext uri="{FF2B5EF4-FFF2-40B4-BE49-F238E27FC236}">
                <a16:creationId xmlns:a16="http://schemas.microsoft.com/office/drawing/2014/main" id="{0AE8A6F8-3689-B297-FE09-7463BD34FAE8}"/>
              </a:ext>
            </a:extLst>
          </p:cNvPr>
          <p:cNvPicPr>
            <a:picLocks noChangeAspect="1"/>
          </p:cNvPicPr>
          <p:nvPr/>
        </p:nvPicPr>
        <p:blipFill>
          <a:blip r:embed="rId3"/>
          <a:stretch>
            <a:fillRect/>
          </a:stretch>
        </p:blipFill>
        <p:spPr>
          <a:xfrm>
            <a:off x="5524500" y="3150659"/>
            <a:ext cx="6667500" cy="3333750"/>
          </a:xfrm>
          <a:prstGeom prst="rect">
            <a:avLst/>
          </a:prstGeom>
        </p:spPr>
      </p:pic>
    </p:spTree>
    <p:extLst>
      <p:ext uri="{BB962C8B-B14F-4D97-AF65-F5344CB8AC3E}">
        <p14:creationId xmlns:p14="http://schemas.microsoft.com/office/powerpoint/2010/main" val="3656370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BBC7E0-BE24-8AAE-BB7E-C5AC1C5EA9D6}"/>
              </a:ext>
            </a:extLst>
          </p:cNvPr>
          <p:cNvSpPr txBox="1"/>
          <p:nvPr/>
        </p:nvSpPr>
        <p:spPr>
          <a:xfrm>
            <a:off x="-186267" y="2531924"/>
            <a:ext cx="12378267" cy="2104166"/>
          </a:xfrm>
          <a:prstGeom prst="rect">
            <a:avLst/>
          </a:prstGeom>
          <a:noFill/>
        </p:spPr>
        <p:txBody>
          <a:bodyPr wrap="square">
            <a:spAutoFit/>
          </a:bodyPr>
          <a:lstStyle/>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effectLst/>
                <a:uLnTx/>
                <a:uFillTx/>
                <a:latin typeface="Calibri" panose="020F0502020204030204"/>
                <a:ea typeface="+mn-ea"/>
                <a:cs typeface="+mn-cs"/>
              </a:rPr>
              <a:t>Maintain a healthy habitat but be realistic about how green things really need to be in the hot and dry summer months when precipitation often falls off and our wells may have less water.  </a:t>
            </a: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A11FE87-0760-00F4-0999-FA51F0332A64}"/>
              </a:ext>
            </a:extLst>
          </p:cNvPr>
          <p:cNvPicPr>
            <a:picLocks noChangeAspect="1"/>
          </p:cNvPicPr>
          <p:nvPr/>
        </p:nvPicPr>
        <p:blipFill>
          <a:blip r:embed="rId2"/>
          <a:stretch>
            <a:fillRect/>
          </a:stretch>
        </p:blipFill>
        <p:spPr>
          <a:xfrm>
            <a:off x="507999" y="0"/>
            <a:ext cx="5317067" cy="2578832"/>
          </a:xfrm>
          <a:prstGeom prst="rect">
            <a:avLst/>
          </a:prstGeom>
        </p:spPr>
      </p:pic>
      <p:sp>
        <p:nvSpPr>
          <p:cNvPr id="7" name="TextBox 6">
            <a:extLst>
              <a:ext uri="{FF2B5EF4-FFF2-40B4-BE49-F238E27FC236}">
                <a16:creationId xmlns:a16="http://schemas.microsoft.com/office/drawing/2014/main" id="{6EF601D3-9D73-337A-9845-21363C2B2DB4}"/>
              </a:ext>
            </a:extLst>
          </p:cNvPr>
          <p:cNvSpPr txBox="1"/>
          <p:nvPr/>
        </p:nvSpPr>
        <p:spPr>
          <a:xfrm>
            <a:off x="5977468" y="304799"/>
            <a:ext cx="5706534" cy="2086725"/>
          </a:xfrm>
          <a:prstGeom prst="rect">
            <a:avLst/>
          </a:prstGeom>
          <a:noFill/>
        </p:spPr>
        <p:txBody>
          <a:bodyPr wrap="square" rtlCol="0">
            <a:spAutoFit/>
          </a:bodyPr>
          <a:lstStyle/>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Be a conscientious neighbor. Your water use effects those that lives around you too! </a:t>
            </a:r>
          </a:p>
        </p:txBody>
      </p:sp>
    </p:spTree>
    <p:extLst>
      <p:ext uri="{BB962C8B-B14F-4D97-AF65-F5344CB8AC3E}">
        <p14:creationId xmlns:p14="http://schemas.microsoft.com/office/powerpoint/2010/main" val="3433415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BFC19-777A-6CC4-4012-2CC7B6CAED52}"/>
              </a:ext>
            </a:extLst>
          </p:cNvPr>
          <p:cNvSpPr>
            <a:spLocks noGrp="1"/>
          </p:cNvSpPr>
          <p:nvPr>
            <p:ph type="title"/>
          </p:nvPr>
        </p:nvSpPr>
        <p:spPr/>
        <p:txBody>
          <a:bodyPr>
            <a:normAutofit/>
          </a:bodyPr>
          <a:lstStyle/>
          <a:p>
            <a:pPr marL="914400" marR="0" lvl="2" indent="0" algn="ctr" defTabSz="914400" rtl="0" eaLnBrk="1" fontAlgn="auto" latinLnBrk="0" hangingPunct="1">
              <a:lnSpc>
                <a:spcPct val="90000"/>
              </a:lnSpc>
              <a:spcBef>
                <a:spcPts val="500"/>
              </a:spcBef>
              <a:spcAft>
                <a:spcPts val="0"/>
              </a:spcAft>
              <a:tabLst/>
              <a:defRPr/>
            </a:pPr>
            <a:r>
              <a:rPr kumimoji="0" lang="en-US" sz="3200" b="0" i="0" u="none" strike="noStrike" kern="1200" cap="none" spc="0" normalizeH="0" baseline="0" noProof="0" dirty="0">
                <a:ln>
                  <a:noFill/>
                </a:ln>
                <a:solidFill>
                  <a:schemeClr val="tx1"/>
                </a:solidFill>
                <a:effectLst/>
                <a:uLnTx/>
                <a:uFillTx/>
                <a:latin typeface="Calibri" panose="020F0502020204030204"/>
                <a:ea typeface="+mn-ea"/>
                <a:cs typeface="+mn-cs"/>
              </a:rPr>
              <a:t>Drought Conditions   </a:t>
            </a:r>
            <a:b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br>
            <a:endParaRPr lang="en-US" dirty="0"/>
          </a:p>
        </p:txBody>
      </p:sp>
      <p:sp>
        <p:nvSpPr>
          <p:cNvPr id="3" name="Content Placeholder 2">
            <a:extLst>
              <a:ext uri="{FF2B5EF4-FFF2-40B4-BE49-F238E27FC236}">
                <a16:creationId xmlns:a16="http://schemas.microsoft.com/office/drawing/2014/main" id="{A6199D45-F3BF-E532-46EA-0E0DA8B9ACD8}"/>
              </a:ext>
            </a:extLst>
          </p:cNvPr>
          <p:cNvSpPr>
            <a:spLocks noGrp="1"/>
          </p:cNvSpPr>
          <p:nvPr>
            <p:ph idx="1"/>
          </p:nvPr>
        </p:nvSpPr>
        <p:spPr/>
        <p:txBody>
          <a:bodyPr/>
          <a:lstStyle/>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r>
              <a:rPr lang="en-US" dirty="0">
                <a:solidFill>
                  <a:srgbClr val="FF0000"/>
                </a:solidFill>
              </a:rPr>
              <a:t>The Town has the ability to limit and override permitted irrigation during declared times of drought. </a:t>
            </a:r>
          </a:p>
          <a:p>
            <a:pPr marL="0" indent="0">
              <a:buNone/>
            </a:pPr>
            <a:endParaRPr lang="en-US" dirty="0">
              <a:solidFill>
                <a:srgbClr val="FF0000"/>
              </a:solidFill>
            </a:endParaRPr>
          </a:p>
          <a:p>
            <a:pPr marL="0" indent="0">
              <a:buNone/>
            </a:pPr>
            <a:r>
              <a:rPr lang="en-US" dirty="0">
                <a:solidFill>
                  <a:srgbClr val="FF0000"/>
                </a:solidFill>
              </a:rPr>
              <a:t>Specify levels? </a:t>
            </a:r>
          </a:p>
          <a:p>
            <a:endParaRPr lang="en-US" dirty="0"/>
          </a:p>
        </p:txBody>
      </p:sp>
    </p:spTree>
    <p:extLst>
      <p:ext uri="{BB962C8B-B14F-4D97-AF65-F5344CB8AC3E}">
        <p14:creationId xmlns:p14="http://schemas.microsoft.com/office/powerpoint/2010/main" val="1592159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565F-2FB0-89C0-B2C6-7E8F7978AC2D}"/>
              </a:ext>
            </a:extLst>
          </p:cNvPr>
          <p:cNvSpPr>
            <a:spLocks noGrp="1"/>
          </p:cNvSpPr>
          <p:nvPr>
            <p:ph type="title"/>
          </p:nvPr>
        </p:nvSpPr>
        <p:spPr/>
        <p:txBody>
          <a:bodyPr/>
          <a:lstStyle/>
          <a:p>
            <a:pPr algn="ctr"/>
            <a:r>
              <a:rPr lang="en-US" b="1" i="1" u="sng" dirty="0"/>
              <a:t>Consider using native plantings and retain healthy trees on your property </a:t>
            </a:r>
          </a:p>
        </p:txBody>
      </p:sp>
      <p:sp>
        <p:nvSpPr>
          <p:cNvPr id="3" name="Content Placeholder 2">
            <a:extLst>
              <a:ext uri="{FF2B5EF4-FFF2-40B4-BE49-F238E27FC236}">
                <a16:creationId xmlns:a16="http://schemas.microsoft.com/office/drawing/2014/main" id="{DFC48249-C8B3-1294-AF03-20E49312CB98}"/>
              </a:ext>
            </a:extLst>
          </p:cNvPr>
          <p:cNvSpPr>
            <a:spLocks noGrp="1"/>
          </p:cNvSpPr>
          <p:nvPr>
            <p:ph idx="1"/>
          </p:nvPr>
        </p:nvSpPr>
        <p:spPr/>
        <p:txBody>
          <a:bodyPr/>
          <a:lstStyle/>
          <a:p>
            <a:r>
              <a:rPr lang="en-US" dirty="0"/>
              <a:t>The use of native and drought resistant plantings require less or little watering once roots have taken hold. </a:t>
            </a:r>
          </a:p>
          <a:p>
            <a:r>
              <a:rPr lang="en-US" dirty="0"/>
              <a:t>Native plantings help maintain a natural habitat and are less prone to disease. </a:t>
            </a:r>
          </a:p>
          <a:p>
            <a:r>
              <a:rPr lang="en-US" dirty="0"/>
              <a:t>Tree roots hold bind and stabilize soil which helps reduce run-off</a:t>
            </a:r>
          </a:p>
          <a:p>
            <a:r>
              <a:rPr lang="en-US" dirty="0"/>
              <a:t>Trees provide shade to reduce temperatures and reduce evaporation.</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741113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72FF1-CF7B-4095-8DCC-3E78881BF752}"/>
              </a:ext>
            </a:extLst>
          </p:cNvPr>
          <p:cNvSpPr>
            <a:spLocks noGrp="1"/>
          </p:cNvSpPr>
          <p:nvPr>
            <p:ph type="title"/>
          </p:nvPr>
        </p:nvSpPr>
        <p:spPr>
          <a:xfrm>
            <a:off x="736600" y="-180975"/>
            <a:ext cx="10515600" cy="1325563"/>
          </a:xfrm>
        </p:spPr>
        <p:txBody>
          <a:bodyPr/>
          <a:lstStyle/>
          <a:p>
            <a:r>
              <a:rPr lang="en-US" dirty="0"/>
              <a:t>Looking Forward </a:t>
            </a:r>
          </a:p>
        </p:txBody>
      </p:sp>
      <p:sp>
        <p:nvSpPr>
          <p:cNvPr id="3" name="Content Placeholder 2">
            <a:extLst>
              <a:ext uri="{FF2B5EF4-FFF2-40B4-BE49-F238E27FC236}">
                <a16:creationId xmlns:a16="http://schemas.microsoft.com/office/drawing/2014/main" id="{E6D125E5-92C2-C0C7-CF9B-91288DFA42DF}"/>
              </a:ext>
            </a:extLst>
          </p:cNvPr>
          <p:cNvSpPr>
            <a:spLocks noGrp="1"/>
          </p:cNvSpPr>
          <p:nvPr>
            <p:ph idx="1"/>
          </p:nvPr>
        </p:nvSpPr>
        <p:spPr>
          <a:xfrm>
            <a:off x="482600" y="817892"/>
            <a:ext cx="10515600" cy="5938508"/>
          </a:xfrm>
        </p:spPr>
        <p:txBody>
          <a:bodyPr>
            <a:normAutofit fontScale="77500" lnSpcReduction="20000"/>
          </a:bodyPr>
          <a:lstStyle/>
          <a:p>
            <a:r>
              <a:rPr lang="en-US" sz="3400" dirty="0"/>
              <a:t>Alternative irrigation and water capture models are evolving that are worth exploring – especially when doing new builds, renovations and garden plantings: </a:t>
            </a:r>
          </a:p>
          <a:p>
            <a:pPr lvl="1"/>
            <a:r>
              <a:rPr lang="en-US" sz="3400" dirty="0"/>
              <a:t>Shallow drainage fields for irrigation: </a:t>
            </a:r>
            <a:r>
              <a:rPr lang="en-US" sz="3400" b="0" i="0" dirty="0">
                <a:solidFill>
                  <a:srgbClr val="001D35"/>
                </a:solidFill>
                <a:effectLst/>
              </a:rPr>
              <a:t>also known as a leach field, is a network of pipes and trenches that distributes wastewater to the soil. </a:t>
            </a:r>
            <a:endParaRPr lang="en-US" sz="3400" dirty="0"/>
          </a:p>
          <a:p>
            <a:pPr lvl="1"/>
            <a:r>
              <a:rPr lang="en-US" sz="3400" dirty="0"/>
              <a:t>Rain gardens instead of lawn: </a:t>
            </a:r>
            <a:r>
              <a:rPr lang="en-US" sz="3400" b="0" i="0" dirty="0">
                <a:solidFill>
                  <a:srgbClr val="1F1F1F"/>
                </a:solidFill>
                <a:effectLst/>
              </a:rPr>
              <a:t>a garden that lies below the level of its </a:t>
            </a:r>
            <a:r>
              <a:rPr lang="en-US" sz="3400" dirty="0">
                <a:solidFill>
                  <a:srgbClr val="1F1F1F"/>
                </a:solidFill>
              </a:rPr>
              <a:t>surroundings</a:t>
            </a:r>
            <a:r>
              <a:rPr lang="en-US" sz="3400" b="0" i="0" dirty="0">
                <a:solidFill>
                  <a:srgbClr val="1F1F1F"/>
                </a:solidFill>
                <a:effectLst/>
              </a:rPr>
              <a:t>, designed to </a:t>
            </a:r>
            <a:r>
              <a:rPr lang="en-US" sz="3400" b="0" i="0" strike="noStrike" dirty="0">
                <a:solidFill>
                  <a:srgbClr val="1F1F1F"/>
                </a:solidFill>
                <a:effectLst/>
              </a:rPr>
              <a:t>absorb rainwater </a:t>
            </a:r>
            <a:r>
              <a:rPr lang="en-US" sz="3400" b="0" i="0" dirty="0">
                <a:solidFill>
                  <a:srgbClr val="1F1F1F"/>
                </a:solidFill>
                <a:effectLst/>
              </a:rPr>
              <a:t>that runs off of a surface such as a patio or roof.</a:t>
            </a:r>
          </a:p>
          <a:p>
            <a:pPr lvl="1"/>
            <a:r>
              <a:rPr lang="en-US" sz="3400" dirty="0"/>
              <a:t>Create one more more swales if your property is conducive:  </a:t>
            </a:r>
            <a:r>
              <a:rPr lang="en-US" sz="3400" b="0" i="0" dirty="0">
                <a:solidFill>
                  <a:srgbClr val="001D35"/>
                </a:solidFill>
                <a:effectLst/>
                <a:latin typeface="Google Sans"/>
              </a:rPr>
              <a:t>A swale is </a:t>
            </a:r>
            <a:r>
              <a:rPr lang="en-US" sz="3400" dirty="0"/>
              <a:t>a shallow, broad, and vegetated channel that collects water to allow for increased absorption. </a:t>
            </a:r>
          </a:p>
          <a:p>
            <a:pPr lvl="1"/>
            <a:r>
              <a:rPr lang="en-US" sz="3400" dirty="0"/>
              <a:t>Dry wells are required for new construction and renovation to capture roof water.  Consider installing a drywell if you don’t already have one.  As much as 50% of precipitation never reaches the aquifer due to evaporation and runoff among other factors. </a:t>
            </a:r>
          </a:p>
          <a:p>
            <a:pPr lvl="1"/>
            <a:r>
              <a:rPr lang="en-US" sz="3400" dirty="0"/>
              <a:t>Consider installing a meter on your pump to better understand your water usage and help identify leaks if using installed irrigation. </a:t>
            </a:r>
          </a:p>
        </p:txBody>
      </p:sp>
    </p:spTree>
    <p:extLst>
      <p:ext uri="{BB962C8B-B14F-4D97-AF65-F5344CB8AC3E}">
        <p14:creationId xmlns:p14="http://schemas.microsoft.com/office/powerpoint/2010/main" val="1685952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87255-465A-DA2E-2F5F-635E19D798E6}"/>
              </a:ext>
            </a:extLst>
          </p:cNvPr>
          <p:cNvSpPr>
            <a:spLocks noGrp="1"/>
          </p:cNvSpPr>
          <p:nvPr>
            <p:ph type="title"/>
          </p:nvPr>
        </p:nvSpPr>
        <p:spPr>
          <a:xfrm>
            <a:off x="-1312333" y="-151606"/>
            <a:ext cx="10515600" cy="1325563"/>
          </a:xfrm>
        </p:spPr>
        <p:txBody>
          <a:bodyPr/>
          <a:lstStyle/>
          <a:p>
            <a:pPr algn="ctr"/>
            <a:r>
              <a:rPr lang="en-US" b="1" i="1" u="sng" dirty="0"/>
              <a:t>The Pros of Irrigation </a:t>
            </a:r>
          </a:p>
        </p:txBody>
      </p:sp>
      <p:sp>
        <p:nvSpPr>
          <p:cNvPr id="3" name="Content Placeholder 2">
            <a:extLst>
              <a:ext uri="{FF2B5EF4-FFF2-40B4-BE49-F238E27FC236}">
                <a16:creationId xmlns:a16="http://schemas.microsoft.com/office/drawing/2014/main" id="{02D289A6-581E-399E-9775-45B081F6861A}"/>
              </a:ext>
            </a:extLst>
          </p:cNvPr>
          <p:cNvSpPr>
            <a:spLocks noGrp="1"/>
          </p:cNvSpPr>
          <p:nvPr>
            <p:ph idx="1"/>
          </p:nvPr>
        </p:nvSpPr>
        <p:spPr>
          <a:xfrm>
            <a:off x="194732" y="938212"/>
            <a:ext cx="11997267" cy="4981575"/>
          </a:xfrm>
        </p:spPr>
        <p:txBody>
          <a:bodyPr>
            <a:normAutofit/>
          </a:bodyPr>
          <a:lstStyle/>
          <a:p>
            <a:r>
              <a:rPr lang="en-US" dirty="0"/>
              <a:t>Irrigation can be used to promote and sustain the health and growth of vegetation to the benefit of our community.</a:t>
            </a:r>
          </a:p>
          <a:p>
            <a:pPr marL="1033463" lvl="1" indent="-406400"/>
            <a:r>
              <a:rPr lang="en-US" sz="2000" dirty="0"/>
              <a:t>Vegetation aids and promotes the absorption of precipitation into our aquifer.</a:t>
            </a:r>
          </a:p>
          <a:p>
            <a:pPr marL="1028700" lvl="2" indent="-393700"/>
            <a:r>
              <a:rPr lang="en-US" dirty="0"/>
              <a:t>Reduces and prevents runoff into our estuaries and bays, caused by Hydrophobic soil conditions. </a:t>
            </a:r>
          </a:p>
          <a:p>
            <a:pPr marL="1028700" lvl="2" indent="-393700"/>
            <a:r>
              <a:rPr lang="en-US" dirty="0"/>
              <a:t>Helps prevent waxing and soil hardening aiding to maintain fertile, aeration and absorbent soils profiles.</a:t>
            </a:r>
          </a:p>
          <a:p>
            <a:pPr marL="1028700" lvl="2" indent="-393700"/>
            <a:r>
              <a:rPr lang="en-US" dirty="0"/>
              <a:t>Vegetation acts as a filtering system to help remove contaminants.</a:t>
            </a:r>
          </a:p>
          <a:p>
            <a:pPr marL="1028700" lvl="2" indent="-393700"/>
            <a:r>
              <a:rPr lang="en-US" dirty="0"/>
              <a:t>Reduces danger of forest or brush fire. </a:t>
            </a:r>
          </a:p>
          <a:p>
            <a:pPr lvl="2"/>
            <a:endParaRPr lang="en-US" dirty="0"/>
          </a:p>
          <a:p>
            <a:pPr lvl="2"/>
            <a:endParaRPr lang="en-US" i="1" dirty="0">
              <a:solidFill>
                <a:srgbClr val="FF0000"/>
              </a:solidFill>
            </a:endParaRPr>
          </a:p>
          <a:p>
            <a:pPr lvl="2"/>
            <a:endParaRPr lang="en-US" dirty="0"/>
          </a:p>
          <a:p>
            <a:pPr marL="457200" lvl="1" indent="0">
              <a:buNone/>
            </a:pPr>
            <a:endParaRPr lang="en-US" dirty="0"/>
          </a:p>
        </p:txBody>
      </p:sp>
      <p:pic>
        <p:nvPicPr>
          <p:cNvPr id="5" name="Picture 4">
            <a:extLst>
              <a:ext uri="{FF2B5EF4-FFF2-40B4-BE49-F238E27FC236}">
                <a16:creationId xmlns:a16="http://schemas.microsoft.com/office/drawing/2014/main" id="{534BADF8-FDD9-0F4F-2476-A30900C9EA1C}"/>
              </a:ext>
            </a:extLst>
          </p:cNvPr>
          <p:cNvPicPr>
            <a:picLocks noChangeAspect="1"/>
          </p:cNvPicPr>
          <p:nvPr/>
        </p:nvPicPr>
        <p:blipFill>
          <a:blip r:embed="rId2"/>
          <a:stretch>
            <a:fillRect/>
          </a:stretch>
        </p:blipFill>
        <p:spPr>
          <a:xfrm>
            <a:off x="2945081" y="3705102"/>
            <a:ext cx="5735781" cy="2945080"/>
          </a:xfrm>
          <a:prstGeom prst="rect">
            <a:avLst/>
          </a:prstGeom>
        </p:spPr>
      </p:pic>
    </p:spTree>
    <p:extLst>
      <p:ext uri="{BB962C8B-B14F-4D97-AF65-F5344CB8AC3E}">
        <p14:creationId xmlns:p14="http://schemas.microsoft.com/office/powerpoint/2010/main" val="870784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5B83B-155F-31BD-2B6B-38A4563F1C6B}"/>
              </a:ext>
            </a:extLst>
          </p:cNvPr>
          <p:cNvSpPr>
            <a:spLocks noGrp="1"/>
          </p:cNvSpPr>
          <p:nvPr>
            <p:ph type="title"/>
          </p:nvPr>
        </p:nvSpPr>
        <p:spPr>
          <a:xfrm>
            <a:off x="254000" y="-168275"/>
            <a:ext cx="10515600" cy="1325563"/>
          </a:xfrm>
        </p:spPr>
        <p:txBody>
          <a:bodyPr/>
          <a:lstStyle/>
          <a:p>
            <a:r>
              <a:rPr lang="en-US" b="1" i="1" u="sng" dirty="0"/>
              <a:t>The Cons of Irrigation </a:t>
            </a:r>
            <a:endParaRPr lang="en-US" dirty="0"/>
          </a:p>
        </p:txBody>
      </p:sp>
      <p:sp>
        <p:nvSpPr>
          <p:cNvPr id="5" name="TextBox 4">
            <a:extLst>
              <a:ext uri="{FF2B5EF4-FFF2-40B4-BE49-F238E27FC236}">
                <a16:creationId xmlns:a16="http://schemas.microsoft.com/office/drawing/2014/main" id="{52BF474C-A73D-C17F-831C-32B020DF15F9}"/>
              </a:ext>
            </a:extLst>
          </p:cNvPr>
          <p:cNvSpPr txBox="1"/>
          <p:nvPr/>
        </p:nvSpPr>
        <p:spPr>
          <a:xfrm>
            <a:off x="482600" y="800100"/>
            <a:ext cx="4953000" cy="4832092"/>
          </a:xfrm>
          <a:prstGeom prst="rect">
            <a:avLst/>
          </a:prstGeom>
          <a:noFill/>
        </p:spPr>
        <p:txBody>
          <a:bodyPr wrap="square">
            <a:spAutoFit/>
          </a:bodyPr>
          <a:lstStyle/>
          <a:p>
            <a:r>
              <a:rPr lang="en-US" sz="2800" dirty="0"/>
              <a:t>Excessive Pumping - for irrigation or other purposes in fragile near shore areas can lead to “up-coning” where the salt water underneath our fresh water supply is pulled into the fresh water layer – and can lead to permanent salting of your own wells and those of your neighbors.  </a:t>
            </a:r>
            <a:br>
              <a:rPr lang="en-US" sz="2800" dirty="0"/>
            </a:br>
            <a:endParaRPr lang="en-US" sz="2800" dirty="0"/>
          </a:p>
        </p:txBody>
      </p:sp>
      <p:pic>
        <p:nvPicPr>
          <p:cNvPr id="6" name="Picture 5">
            <a:extLst>
              <a:ext uri="{FF2B5EF4-FFF2-40B4-BE49-F238E27FC236}">
                <a16:creationId xmlns:a16="http://schemas.microsoft.com/office/drawing/2014/main" id="{DC8B5EE7-B937-BF58-5189-A09053BA29C6}"/>
              </a:ext>
            </a:extLst>
          </p:cNvPr>
          <p:cNvPicPr>
            <a:picLocks noChangeAspect="1"/>
          </p:cNvPicPr>
          <p:nvPr/>
        </p:nvPicPr>
        <p:blipFill>
          <a:blip r:embed="rId2"/>
          <a:stretch>
            <a:fillRect/>
          </a:stretch>
        </p:blipFill>
        <p:spPr>
          <a:xfrm>
            <a:off x="5435600" y="0"/>
            <a:ext cx="6756400" cy="6858001"/>
          </a:xfrm>
          <a:prstGeom prst="rect">
            <a:avLst/>
          </a:prstGeom>
        </p:spPr>
      </p:pic>
    </p:spTree>
    <p:extLst>
      <p:ext uri="{BB962C8B-B14F-4D97-AF65-F5344CB8AC3E}">
        <p14:creationId xmlns:p14="http://schemas.microsoft.com/office/powerpoint/2010/main" val="2821919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E42C2C-9F48-0DC9-562F-C310AD9E53ED}"/>
              </a:ext>
            </a:extLst>
          </p:cNvPr>
          <p:cNvSpPr>
            <a:spLocks noGrp="1"/>
          </p:cNvSpPr>
          <p:nvPr>
            <p:ph idx="1"/>
          </p:nvPr>
        </p:nvSpPr>
        <p:spPr>
          <a:xfrm>
            <a:off x="838200" y="379351"/>
            <a:ext cx="10515600" cy="5821363"/>
          </a:xfrm>
        </p:spPr>
        <p:txBody>
          <a:bodyPr>
            <a:normAutofit/>
          </a:bodyPr>
          <a:lstStyle/>
          <a:p>
            <a:pPr marL="0" indent="0">
              <a:buNone/>
            </a:pPr>
            <a:endParaRPr lang="en-US" sz="4800" dirty="0"/>
          </a:p>
          <a:p>
            <a:pPr marL="0" indent="0">
              <a:buNone/>
            </a:pPr>
            <a:endParaRPr lang="en-US" sz="4800" dirty="0"/>
          </a:p>
          <a:p>
            <a:pPr marL="0" indent="0" algn="ctr">
              <a:buNone/>
            </a:pPr>
            <a:r>
              <a:rPr lang="en-US" sz="4800" dirty="0"/>
              <a:t>Its about Balance, Moderation </a:t>
            </a:r>
          </a:p>
          <a:p>
            <a:pPr marL="0" indent="0" algn="ctr">
              <a:buNone/>
            </a:pPr>
            <a:r>
              <a:rPr lang="en-US" sz="4800" dirty="0"/>
              <a:t>and Timing! </a:t>
            </a:r>
          </a:p>
          <a:p>
            <a:pPr marL="0" indent="0">
              <a:buNone/>
            </a:pPr>
            <a:endParaRPr lang="en-US" dirty="0"/>
          </a:p>
        </p:txBody>
      </p:sp>
    </p:spTree>
    <p:extLst>
      <p:ext uri="{BB962C8B-B14F-4D97-AF65-F5344CB8AC3E}">
        <p14:creationId xmlns:p14="http://schemas.microsoft.com/office/powerpoint/2010/main" val="1439853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B044B5-72B4-D7F8-343D-9FA67971D47A}"/>
              </a:ext>
            </a:extLst>
          </p:cNvPr>
          <p:cNvPicPr>
            <a:picLocks noChangeAspect="1"/>
          </p:cNvPicPr>
          <p:nvPr/>
        </p:nvPicPr>
        <p:blipFill>
          <a:blip r:embed="rId2"/>
          <a:stretch>
            <a:fillRect/>
          </a:stretch>
        </p:blipFill>
        <p:spPr>
          <a:xfrm>
            <a:off x="7120465" y="95003"/>
            <a:ext cx="5005917" cy="2042555"/>
          </a:xfrm>
          <a:prstGeom prst="rect">
            <a:avLst/>
          </a:prstGeom>
        </p:spPr>
      </p:pic>
      <p:sp>
        <p:nvSpPr>
          <p:cNvPr id="2" name="Title 1">
            <a:extLst>
              <a:ext uri="{FF2B5EF4-FFF2-40B4-BE49-F238E27FC236}">
                <a16:creationId xmlns:a16="http://schemas.microsoft.com/office/drawing/2014/main" id="{00073899-8392-F8EA-3E1A-8626832218B7}"/>
              </a:ext>
            </a:extLst>
          </p:cNvPr>
          <p:cNvSpPr>
            <a:spLocks noGrp="1"/>
          </p:cNvSpPr>
          <p:nvPr>
            <p:ph type="title"/>
          </p:nvPr>
        </p:nvSpPr>
        <p:spPr>
          <a:xfrm>
            <a:off x="65618" y="250031"/>
            <a:ext cx="7317315" cy="1325563"/>
          </a:xfrm>
        </p:spPr>
        <p:txBody>
          <a:bodyPr>
            <a:normAutofit fontScale="90000"/>
          </a:bodyPr>
          <a:lstStyle/>
          <a:p>
            <a:pPr algn="ctr"/>
            <a:r>
              <a:rPr lang="en-US" b="1" i="1" u="sng" dirty="0"/>
              <a:t>What irrigation is permitted on </a:t>
            </a:r>
            <a:br>
              <a:rPr lang="en-US" b="1" i="1" u="sng" dirty="0"/>
            </a:br>
            <a:r>
              <a:rPr lang="en-US" b="1" i="1" u="sng" dirty="0"/>
              <a:t>Shelter Island? </a:t>
            </a:r>
          </a:p>
        </p:txBody>
      </p:sp>
      <p:sp>
        <p:nvSpPr>
          <p:cNvPr id="3" name="Content Placeholder 2">
            <a:extLst>
              <a:ext uri="{FF2B5EF4-FFF2-40B4-BE49-F238E27FC236}">
                <a16:creationId xmlns:a16="http://schemas.microsoft.com/office/drawing/2014/main" id="{CF73FE50-F9EC-EAE7-1FB7-2D797D67FD28}"/>
              </a:ext>
            </a:extLst>
          </p:cNvPr>
          <p:cNvSpPr>
            <a:spLocks noGrp="1"/>
          </p:cNvSpPr>
          <p:nvPr>
            <p:ph idx="1"/>
          </p:nvPr>
        </p:nvSpPr>
        <p:spPr>
          <a:xfrm>
            <a:off x="838200" y="1825625"/>
            <a:ext cx="10515600" cy="4782344"/>
          </a:xfrm>
        </p:spPr>
        <p:txBody>
          <a:bodyPr>
            <a:normAutofit fontScale="92500"/>
          </a:bodyPr>
          <a:lstStyle/>
          <a:p>
            <a:pPr marL="0" indent="0">
              <a:buNone/>
            </a:pPr>
            <a:r>
              <a:rPr lang="en-US" b="1" dirty="0"/>
              <a:t>Turf Irrigation systems</a:t>
            </a:r>
          </a:p>
          <a:p>
            <a:pPr lvl="1"/>
            <a:r>
              <a:rPr lang="en-US" dirty="0"/>
              <a:t>All turf irrigation systems require a permit from the Town with annual renewal.</a:t>
            </a:r>
          </a:p>
          <a:p>
            <a:pPr lvl="1"/>
            <a:r>
              <a:rPr lang="en-US" dirty="0"/>
              <a:t>Some grandfathered turf systems that use well-drawn water still exist and are exempted from certain regulations.</a:t>
            </a:r>
          </a:p>
          <a:p>
            <a:pPr lvl="1"/>
            <a:r>
              <a:rPr lang="en-US" dirty="0"/>
              <a:t>New turf systems require water to be drawn from a cistern.</a:t>
            </a:r>
          </a:p>
          <a:p>
            <a:pPr lvl="1"/>
            <a:r>
              <a:rPr lang="en-US" dirty="0"/>
              <a:t>Cisterns can be filled in two ways:</a:t>
            </a:r>
          </a:p>
          <a:p>
            <a:pPr lvl="2" defTabSz="685800"/>
            <a:r>
              <a:rPr lang="en-US" dirty="0"/>
              <a:t>Collection of no more than 10% of the properties impermeable solid surfaces. </a:t>
            </a:r>
          </a:p>
          <a:p>
            <a:pPr lvl="2" defTabSz="685800"/>
            <a:r>
              <a:rPr lang="en-US" dirty="0"/>
              <a:t>Off-island trucked-in water. </a:t>
            </a:r>
          </a:p>
          <a:p>
            <a:pPr marL="914400" lvl="2" indent="0" defTabSz="685800">
              <a:buNone/>
            </a:pPr>
            <a:r>
              <a:rPr lang="en-US" b="1" u="sng" dirty="0"/>
              <a:t>Note</a:t>
            </a:r>
            <a:r>
              <a:rPr lang="en-US" dirty="0"/>
              <a:t>: Trucked-in water typically comes from neighboring towns on the forks and there is a looming risk that those towns will prohibit these non-resident uses. Accordingly, cisterns using off-island trucked-in water may need to revert to precipitation collection in the future. </a:t>
            </a:r>
          </a:p>
          <a:p>
            <a:pPr lvl="1"/>
            <a:r>
              <a:rPr lang="en-US" dirty="0"/>
              <a:t>New turf irrigation systems must be installed by a licensed professional and must conform to various water saving features such as programmable timers and moisture sensors.</a:t>
            </a:r>
          </a:p>
          <a:p>
            <a:endParaRPr lang="en-US" dirty="0"/>
          </a:p>
        </p:txBody>
      </p:sp>
    </p:spTree>
    <p:extLst>
      <p:ext uri="{BB962C8B-B14F-4D97-AF65-F5344CB8AC3E}">
        <p14:creationId xmlns:p14="http://schemas.microsoft.com/office/powerpoint/2010/main" val="1629890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F55B5E-5BE7-8ED5-AA41-32159EE8549E}"/>
              </a:ext>
            </a:extLst>
          </p:cNvPr>
          <p:cNvSpPr>
            <a:spLocks noGrp="1"/>
          </p:cNvSpPr>
          <p:nvPr>
            <p:ph idx="1"/>
          </p:nvPr>
        </p:nvSpPr>
        <p:spPr>
          <a:xfrm>
            <a:off x="838200" y="95002"/>
            <a:ext cx="10515600" cy="6424551"/>
          </a:xfrm>
        </p:spPr>
        <p:txBody>
          <a:bodyPr>
            <a:normAutofit fontScale="25000" lnSpcReduction="20000"/>
          </a:bodyPr>
          <a:lstStyle/>
          <a:p>
            <a:pPr marL="0" indent="0">
              <a:buNone/>
            </a:pPr>
            <a:endParaRPr lang="en-US" sz="8000" b="1" dirty="0"/>
          </a:p>
          <a:p>
            <a:pPr marL="0" indent="0">
              <a:buNone/>
            </a:pPr>
            <a:r>
              <a:rPr lang="en-US" sz="8000" b="1" dirty="0"/>
              <a:t>Dripline Irrigation Systems:</a:t>
            </a:r>
          </a:p>
          <a:p>
            <a:pPr lvl="1"/>
            <a:r>
              <a:rPr lang="en-US" sz="8000" dirty="0"/>
              <a:t>Dripline irrigation systems </a:t>
            </a:r>
            <a:r>
              <a:rPr lang="en-US" sz="8000" u="sng" dirty="0"/>
              <a:t>may use well drawn water</a:t>
            </a:r>
            <a:r>
              <a:rPr lang="en-US" sz="8000" dirty="0"/>
              <a:t> if operating within the specified parameters. </a:t>
            </a:r>
          </a:p>
          <a:p>
            <a:pPr lvl="1"/>
            <a:r>
              <a:rPr lang="en-US" sz="8000" dirty="0"/>
              <a:t>The drip system shall not emit more than one gallon per hour per emitter/lineal foot with a maximum 1500 emitters; a permit is required for systems with more than 1500 emitters </a:t>
            </a:r>
          </a:p>
          <a:p>
            <a:pPr lvl="1"/>
            <a:r>
              <a:rPr lang="en-US" sz="8000" dirty="0"/>
              <a:t>The drip system must be a on a timer; and the drip system should be programmed to allow for no more than one hour for any three day period per zone. </a:t>
            </a:r>
            <a:r>
              <a:rPr lang="en-US" sz="8000" u="sng" dirty="0"/>
              <a:t>Shorter more frequent cycles may be more optimal.</a:t>
            </a:r>
            <a:r>
              <a:rPr lang="en-US" sz="8000" dirty="0"/>
              <a:t> </a:t>
            </a:r>
          </a:p>
          <a:p>
            <a:pPr lvl="1"/>
            <a:r>
              <a:rPr lang="en-US" sz="8000" dirty="0"/>
              <a:t>The drip system shall be covered with mulch to reduce evaporation. </a:t>
            </a:r>
          </a:p>
          <a:p>
            <a:pPr lvl="1"/>
            <a:r>
              <a:rPr lang="en-US" sz="8000" dirty="0"/>
              <a:t>In the </a:t>
            </a:r>
            <a:r>
              <a:rPr lang="en-US" sz="8000" u="sng" dirty="0"/>
              <a:t>Near Shore zones</a:t>
            </a:r>
            <a:r>
              <a:rPr lang="en-US" sz="8000" dirty="0"/>
              <a:t>, any drip system with over 250 emitters shall meet the following additional standards: </a:t>
            </a:r>
          </a:p>
          <a:p>
            <a:pPr lvl="2"/>
            <a:r>
              <a:rPr lang="en-US" sz="8000" dirty="0"/>
              <a:t>Require a permit. </a:t>
            </a:r>
          </a:p>
          <a:p>
            <a:pPr lvl="2"/>
            <a:r>
              <a:rPr lang="en-US" sz="8000" dirty="0"/>
              <a:t>Shall be equipped with a master valve, time clock and moisture sensor.</a:t>
            </a:r>
          </a:p>
          <a:p>
            <a:pPr lvl="2"/>
            <a:r>
              <a:rPr lang="en-US" sz="8000" dirty="0"/>
              <a:t>Fed only from a cistern. </a:t>
            </a:r>
          </a:p>
          <a:p>
            <a:pPr marL="457200" lvl="1" indent="0">
              <a:buNone/>
            </a:pPr>
            <a:endParaRPr lang="en-US" sz="8000" dirty="0">
              <a:solidFill>
                <a:srgbClr val="FF0000"/>
              </a:solidFill>
            </a:endParaRPr>
          </a:p>
          <a:p>
            <a:pPr marL="457200" lvl="1" indent="0">
              <a:buNone/>
            </a:pPr>
            <a:r>
              <a:rPr lang="en-US" sz="8000" dirty="0">
                <a:solidFill>
                  <a:srgbClr val="FF0000"/>
                </a:solidFill>
              </a:rPr>
              <a:t>Need clarification on these regulations – especially 2015 amendments regarding number of emitters without a permit.</a:t>
            </a:r>
          </a:p>
          <a:p>
            <a:pPr marL="457200" lvl="1" indent="0">
              <a:buNone/>
            </a:pPr>
            <a:r>
              <a:rPr lang="en-US" sz="8000" dirty="0">
                <a:solidFill>
                  <a:srgbClr val="FF0000"/>
                </a:solidFill>
              </a:rPr>
              <a:t>Need estimate to translate emitters parameter to approx. number of feet of dripline </a:t>
            </a:r>
          </a:p>
          <a:p>
            <a:pPr marL="0" indent="0">
              <a:buNone/>
            </a:pPr>
            <a:r>
              <a:rPr lang="en-US" sz="8000" b="1" dirty="0"/>
              <a:t>Temporary driplines for new plantings</a:t>
            </a:r>
          </a:p>
          <a:p>
            <a:pPr lvl="1"/>
            <a:r>
              <a:rPr lang="en-US" sz="8000" dirty="0"/>
              <a:t>Irrigation with longer drip lines is allowed to establish new plantings for a period of 150 days, only between 5:00 p.m. and 9:00 a.m. </a:t>
            </a:r>
          </a:p>
          <a:p>
            <a:pPr lvl="1"/>
            <a:r>
              <a:rPr lang="en-US" sz="8000" dirty="0"/>
              <a:t>After the 150 day period, the driplines should be removed.  </a:t>
            </a:r>
          </a:p>
          <a:p>
            <a:pPr lvl="1"/>
            <a:r>
              <a:rPr lang="en-US" sz="8000" dirty="0"/>
              <a:t>A permit is required for this temporary exemption.</a:t>
            </a:r>
          </a:p>
          <a:p>
            <a:endParaRPr lang="en-US" dirty="0">
              <a:solidFill>
                <a:srgbClr val="FF0000"/>
              </a:solidFill>
            </a:endParaRPr>
          </a:p>
        </p:txBody>
      </p:sp>
    </p:spTree>
    <p:extLst>
      <p:ext uri="{BB962C8B-B14F-4D97-AF65-F5344CB8AC3E}">
        <p14:creationId xmlns:p14="http://schemas.microsoft.com/office/powerpoint/2010/main" val="2417241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CE7CBE-3022-2F5A-A83A-333B93A3C7E0}"/>
              </a:ext>
            </a:extLst>
          </p:cNvPr>
          <p:cNvSpPr txBox="1"/>
          <p:nvPr/>
        </p:nvSpPr>
        <p:spPr>
          <a:xfrm>
            <a:off x="406400" y="1778000"/>
            <a:ext cx="10295466" cy="2308324"/>
          </a:xfrm>
          <a:prstGeom prst="rect">
            <a:avLst/>
          </a:prstGeom>
          <a:noFill/>
        </p:spPr>
        <p:txBody>
          <a:bodyPr wrap="square">
            <a:spAutoFit/>
          </a:bodyPr>
          <a:lstStyle/>
          <a:p>
            <a:endParaRPr lang="en-US" dirty="0"/>
          </a:p>
          <a:p>
            <a:r>
              <a:rPr lang="en-US" dirty="0"/>
              <a:t>Rather than programming longer times per zone and immediately starting one zone after another – consider the following: </a:t>
            </a:r>
          </a:p>
          <a:p>
            <a:pPr marL="742950" lvl="1" indent="-285750">
              <a:buFont typeface="Arial" panose="020B0604020202020204" pitchFamily="34" charset="0"/>
              <a:buChar char="•"/>
            </a:pPr>
            <a:r>
              <a:rPr lang="en-US" dirty="0">
                <a:solidFill>
                  <a:srgbClr val="FF0000"/>
                </a:solidFill>
              </a:rPr>
              <a:t>10 minutes per zone</a:t>
            </a:r>
          </a:p>
          <a:p>
            <a:pPr marL="742950" lvl="1" indent="-285750">
              <a:buFont typeface="Arial" panose="020B0604020202020204" pitchFamily="34" charset="0"/>
              <a:buChar char="•"/>
            </a:pPr>
            <a:r>
              <a:rPr lang="en-US" dirty="0">
                <a:solidFill>
                  <a:srgbClr val="FF0000"/>
                </a:solidFill>
              </a:rPr>
              <a:t>20 minutes rest between zones </a:t>
            </a:r>
          </a:p>
          <a:p>
            <a:pPr marL="742950" lvl="1" indent="-285750">
              <a:buFont typeface="Arial" panose="020B0604020202020204" pitchFamily="34" charset="0"/>
              <a:buChar char="•"/>
            </a:pPr>
            <a:r>
              <a:rPr lang="en-US" dirty="0">
                <a:solidFill>
                  <a:srgbClr val="FF0000"/>
                </a:solidFill>
              </a:rPr>
              <a:t>Allow to cycle through all zones  X number of times to complete irrigation for the day. </a:t>
            </a:r>
          </a:p>
          <a:p>
            <a:endParaRPr lang="en-US" dirty="0">
              <a:solidFill>
                <a:srgbClr val="FF0000"/>
              </a:solidFill>
            </a:endParaRPr>
          </a:p>
          <a:p>
            <a:endParaRPr lang="en-US" dirty="0"/>
          </a:p>
        </p:txBody>
      </p:sp>
      <p:sp>
        <p:nvSpPr>
          <p:cNvPr id="6" name="TextBox 5">
            <a:extLst>
              <a:ext uri="{FF2B5EF4-FFF2-40B4-BE49-F238E27FC236}">
                <a16:creationId xmlns:a16="http://schemas.microsoft.com/office/drawing/2014/main" id="{20275F81-32FE-8572-8CEE-801144164D12}"/>
              </a:ext>
            </a:extLst>
          </p:cNvPr>
          <p:cNvSpPr txBox="1"/>
          <p:nvPr/>
        </p:nvSpPr>
        <p:spPr>
          <a:xfrm>
            <a:off x="160867" y="118533"/>
            <a:ext cx="11870266" cy="769441"/>
          </a:xfrm>
          <a:prstGeom prst="rect">
            <a:avLst/>
          </a:prstGeom>
          <a:noFill/>
        </p:spPr>
        <p:txBody>
          <a:bodyPr wrap="square" rtlCol="0">
            <a:spAutoFit/>
          </a:bodyPr>
          <a:lstStyle/>
          <a:p>
            <a:pPr algn="ctr"/>
            <a:r>
              <a:rPr lang="en-US" sz="4400" b="1" dirty="0"/>
              <a:t>Optimal Irrigation System Operation</a:t>
            </a:r>
          </a:p>
        </p:txBody>
      </p:sp>
    </p:spTree>
    <p:extLst>
      <p:ext uri="{BB962C8B-B14F-4D97-AF65-F5344CB8AC3E}">
        <p14:creationId xmlns:p14="http://schemas.microsoft.com/office/powerpoint/2010/main" val="3152041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4BD259-685C-3683-09A6-6DD370F42411}"/>
              </a:ext>
            </a:extLst>
          </p:cNvPr>
          <p:cNvSpPr>
            <a:spLocks noGrp="1"/>
          </p:cNvSpPr>
          <p:nvPr>
            <p:ph idx="1"/>
          </p:nvPr>
        </p:nvSpPr>
        <p:spPr>
          <a:xfrm>
            <a:off x="719447" y="380010"/>
            <a:ext cx="10515600" cy="6270171"/>
          </a:xfrm>
        </p:spPr>
        <p:txBody>
          <a:bodyPr>
            <a:normAutofit fontScale="92500" lnSpcReduction="10000"/>
          </a:bodyPr>
          <a:lstStyle/>
          <a:p>
            <a:pPr marL="0" indent="0" algn="ctr">
              <a:buNone/>
            </a:pPr>
            <a:r>
              <a:rPr lang="en-US" sz="3600" dirty="0">
                <a:solidFill>
                  <a:srgbClr val="FF0000"/>
                </a:solidFill>
              </a:rPr>
              <a:t>BEWARE </a:t>
            </a:r>
          </a:p>
          <a:p>
            <a:pPr marL="0" indent="0">
              <a:buNone/>
            </a:pPr>
            <a:endParaRPr lang="en-US" dirty="0"/>
          </a:p>
          <a:p>
            <a:pPr marL="0" indent="0">
              <a:buNone/>
            </a:pPr>
            <a:r>
              <a:rPr lang="en-US" sz="2800" dirty="0"/>
              <a:t>Many driplines systems on Shelter Island do not conform to the legal requirements and the homeowner is subject to fines for violations.  </a:t>
            </a:r>
            <a:r>
              <a:rPr lang="en-US" dirty="0"/>
              <a:t>Many of these were likely </a:t>
            </a:r>
            <a:r>
              <a:rPr lang="en-US" sz="2800" dirty="0"/>
              <a:t>installed for new plantings without a permit but have never been removed and may or may not continue to be used illegally. </a:t>
            </a:r>
          </a:p>
          <a:p>
            <a:pPr marL="0" indent="0">
              <a:buNone/>
            </a:pPr>
            <a:endParaRPr lang="en-US" dirty="0"/>
          </a:p>
          <a:p>
            <a:pPr marL="0" indent="0">
              <a:buNone/>
            </a:pPr>
            <a:r>
              <a:rPr lang="en-US" sz="2800" dirty="0"/>
              <a:t>If your water is provided from a community central well such as West Neck and Shelter Island Heights, you are subject to </a:t>
            </a:r>
            <a:r>
              <a:rPr lang="en-US" dirty="0"/>
              <a:t>similar </a:t>
            </a:r>
            <a:r>
              <a:rPr lang="en-US" sz="2800" dirty="0"/>
              <a:t>irrigation rules as part of your contract.  A central well do not obviate the need to conserve water!  The water is still coming from an aquifer with inherent limitations. </a:t>
            </a:r>
          </a:p>
          <a:p>
            <a:pPr marL="0" indent="0">
              <a:buNone/>
            </a:pP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indent="0">
              <a:buNone/>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Note: Suffolk County has adopted strict new irrigation rules but they apply only to those using water provided by Suffolk County Water Authority (SCWA). </a:t>
            </a:r>
            <a:endPar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indent="0">
              <a:buNone/>
            </a:pPr>
            <a:endParaRPr lang="en-US" sz="2800" dirty="0"/>
          </a:p>
          <a:p>
            <a:endParaRPr lang="en-US" dirty="0"/>
          </a:p>
        </p:txBody>
      </p:sp>
    </p:spTree>
    <p:extLst>
      <p:ext uri="{BB962C8B-B14F-4D97-AF65-F5344CB8AC3E}">
        <p14:creationId xmlns:p14="http://schemas.microsoft.com/office/powerpoint/2010/main" val="2025296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849F4-D14F-D347-D58E-D48A2A9C926B}"/>
              </a:ext>
            </a:extLst>
          </p:cNvPr>
          <p:cNvSpPr>
            <a:spLocks noGrp="1"/>
          </p:cNvSpPr>
          <p:nvPr>
            <p:ph type="title"/>
          </p:nvPr>
        </p:nvSpPr>
        <p:spPr>
          <a:xfrm>
            <a:off x="0" y="468579"/>
            <a:ext cx="5569527" cy="1325563"/>
          </a:xfrm>
        </p:spPr>
        <p:txBody>
          <a:bodyPr>
            <a:normAutofit/>
          </a:bodyPr>
          <a:lstStyle/>
          <a:p>
            <a:pPr algn="ctr"/>
            <a:br>
              <a:rPr lang="en-US" b="1" i="1" u="sng" dirty="0"/>
            </a:br>
            <a:r>
              <a:rPr lang="en-US" b="1" i="1" u="sng" dirty="0"/>
              <a:t>Exempt irrigation</a:t>
            </a:r>
            <a:endParaRPr lang="en-US" dirty="0"/>
          </a:p>
        </p:txBody>
      </p:sp>
      <p:sp>
        <p:nvSpPr>
          <p:cNvPr id="3" name="Content Placeholder 2">
            <a:extLst>
              <a:ext uri="{FF2B5EF4-FFF2-40B4-BE49-F238E27FC236}">
                <a16:creationId xmlns:a16="http://schemas.microsoft.com/office/drawing/2014/main" id="{2A3D739E-8DBD-F917-704C-29E997DE0F01}"/>
              </a:ext>
            </a:extLst>
          </p:cNvPr>
          <p:cNvSpPr>
            <a:spLocks noGrp="1"/>
          </p:cNvSpPr>
          <p:nvPr>
            <p:ph idx="1"/>
          </p:nvPr>
        </p:nvSpPr>
        <p:spPr>
          <a:xfrm>
            <a:off x="0" y="2183607"/>
            <a:ext cx="11159067" cy="5283992"/>
          </a:xfrm>
        </p:spPr>
        <p:txBody>
          <a:bodyPr>
            <a:normAutofit lnSpcReduction="10000"/>
          </a:bodyPr>
          <a:lstStyle/>
          <a:p>
            <a:pPr marL="0" indent="0">
              <a:buNone/>
            </a:pPr>
            <a:r>
              <a:rPr lang="en-US" dirty="0"/>
              <a:t>	Hand watering </a:t>
            </a:r>
          </a:p>
          <a:p>
            <a:pPr marL="0" indent="0">
              <a:buNone/>
            </a:pPr>
            <a:r>
              <a:rPr lang="en-US" dirty="0"/>
              <a:t>	Temporary movable sprinklers</a:t>
            </a:r>
          </a:p>
          <a:p>
            <a:pPr marL="0" indent="0">
              <a:buNone/>
            </a:pPr>
            <a:r>
              <a:rPr lang="en-US" dirty="0"/>
              <a:t>	</a:t>
            </a:r>
          </a:p>
          <a:p>
            <a:pPr marL="0" indent="0">
              <a:buNone/>
            </a:pPr>
            <a:r>
              <a:rPr lang="en-US" dirty="0"/>
              <a:t>	Best practices for movable sprinklers: </a:t>
            </a:r>
          </a:p>
          <a:p>
            <a:pPr lvl="2"/>
            <a:r>
              <a:rPr lang="en-US" dirty="0"/>
              <a:t>Water only during the hours of  9 p.m. and 8 a.m. </a:t>
            </a:r>
          </a:p>
          <a:p>
            <a:pPr lvl="2"/>
            <a:r>
              <a:rPr lang="en-US" dirty="0"/>
              <a:t>Water only up to 15 minutes per area. 4 times per day. 20 minutes rest between areas before the next watering. </a:t>
            </a:r>
            <a:r>
              <a:rPr lang="en-US" dirty="0">
                <a:solidFill>
                  <a:srgbClr val="FF0000"/>
                </a:solidFill>
              </a:rPr>
              <a:t>(clarification needed?)</a:t>
            </a:r>
          </a:p>
          <a:p>
            <a:pPr lvl="2"/>
            <a:r>
              <a:rPr lang="en-US" dirty="0"/>
              <a:t>Space out watering to be approx. every 3 days per area. </a:t>
            </a:r>
          </a:p>
          <a:p>
            <a:pPr lvl="2"/>
            <a:r>
              <a:rPr lang="en-US" dirty="0"/>
              <a:t>Do not run more than one sprinkler at a time. </a:t>
            </a:r>
          </a:p>
          <a:p>
            <a:pPr marL="914400" lvl="2" indent="0">
              <a:buNone/>
            </a:pPr>
            <a:endParaRPr lang="en-US" dirty="0"/>
          </a:p>
          <a:p>
            <a:pPr marL="914400" lvl="2" indent="0">
              <a:buNone/>
            </a:pPr>
            <a:endParaRPr lang="en-US" dirty="0">
              <a:solidFill>
                <a:srgbClr val="FF0000"/>
              </a:solidFill>
            </a:endParaRPr>
          </a:p>
          <a:p>
            <a:pPr marL="0" indent="0">
              <a:buNone/>
            </a:pPr>
            <a:endParaRPr lang="en-US" dirty="0"/>
          </a:p>
          <a:p>
            <a:pPr marL="0" indent="0">
              <a:buNone/>
            </a:pPr>
            <a:r>
              <a:rPr lang="en-US" dirty="0"/>
              <a:t>	</a:t>
            </a:r>
          </a:p>
        </p:txBody>
      </p:sp>
      <p:pic>
        <p:nvPicPr>
          <p:cNvPr id="4" name="Picture 3">
            <a:extLst>
              <a:ext uri="{FF2B5EF4-FFF2-40B4-BE49-F238E27FC236}">
                <a16:creationId xmlns:a16="http://schemas.microsoft.com/office/drawing/2014/main" id="{C1DD957D-079E-CFC6-20C8-EAF0B252F1C2}"/>
              </a:ext>
            </a:extLst>
          </p:cNvPr>
          <p:cNvPicPr>
            <a:picLocks noChangeAspect="1"/>
          </p:cNvPicPr>
          <p:nvPr/>
        </p:nvPicPr>
        <p:blipFill>
          <a:blip r:embed="rId2"/>
          <a:stretch>
            <a:fillRect/>
          </a:stretch>
        </p:blipFill>
        <p:spPr>
          <a:xfrm>
            <a:off x="5773001" y="468578"/>
            <a:ext cx="5841067" cy="2725883"/>
          </a:xfrm>
          <a:prstGeom prst="rect">
            <a:avLst/>
          </a:prstGeom>
        </p:spPr>
      </p:pic>
    </p:spTree>
    <p:extLst>
      <p:ext uri="{BB962C8B-B14F-4D97-AF65-F5344CB8AC3E}">
        <p14:creationId xmlns:p14="http://schemas.microsoft.com/office/powerpoint/2010/main" val="21871617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B60858E7EA5A4C8549088F7892B622" ma:contentTypeVersion="14" ma:contentTypeDescription="Create a new document." ma:contentTypeScope="" ma:versionID="837932ef95ba5000eb6f26f3259c2b1e">
  <xsd:schema xmlns:xsd="http://www.w3.org/2001/XMLSchema" xmlns:xs="http://www.w3.org/2001/XMLSchema" xmlns:p="http://schemas.microsoft.com/office/2006/metadata/properties" xmlns:ns3="5e95c7d5-10ff-465b-9005-daeea5f0040c" xmlns:ns4="611bbe96-a8f9-4e19-9ba8-cec2292cc32c" targetNamespace="http://schemas.microsoft.com/office/2006/metadata/properties" ma:root="true" ma:fieldsID="6c9aee8f573a9e78757e39bdf77c6c19" ns3:_="" ns4:_="">
    <xsd:import namespace="5e95c7d5-10ff-465b-9005-daeea5f0040c"/>
    <xsd:import namespace="611bbe96-a8f9-4e19-9ba8-cec2292cc32c"/>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_activity" minOccurs="0"/>
                <xsd:element ref="ns4:SharedWithUsers" minOccurs="0"/>
                <xsd:element ref="ns4:SharedWithDetails" minOccurs="0"/>
                <xsd:element ref="ns4:SharingHintHash" minOccurs="0"/>
                <xsd:element ref="ns3:MediaServiceDateTaken" minOccurs="0"/>
                <xsd:element ref="ns3:MediaServiceSystemTags" minOccurs="0"/>
                <xsd:element ref="ns3:MediaServiceGenerationTime" minOccurs="0"/>
                <xsd:element ref="ns3:MediaServiceEventHashCode" minOccurs="0"/>
                <xsd:element ref="ns3:MediaLengthInSecond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95c7d5-10ff-465b-9005-daeea5f004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2" nillable="true" ma:displayName="_activity" ma:hidden="true" ma:internalName="_activity">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11bbe96-a8f9-4e19-9ba8-cec2292cc32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5e95c7d5-10ff-465b-9005-daeea5f0040c" xsi:nil="true"/>
  </documentManagement>
</p:properties>
</file>

<file path=customXml/itemProps1.xml><?xml version="1.0" encoding="utf-8"?>
<ds:datastoreItem xmlns:ds="http://schemas.openxmlformats.org/officeDocument/2006/customXml" ds:itemID="{DE08D30A-C371-4ABF-8036-9F16C27431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95c7d5-10ff-465b-9005-daeea5f0040c"/>
    <ds:schemaRef ds:uri="611bbe96-a8f9-4e19-9ba8-cec2292cc3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EF4A2DC-5300-4811-AF40-D268561E18E2}">
  <ds:schemaRefs>
    <ds:schemaRef ds:uri="http://schemas.microsoft.com/sharepoint/v3/contenttype/forms"/>
  </ds:schemaRefs>
</ds:datastoreItem>
</file>

<file path=customXml/itemProps3.xml><?xml version="1.0" encoding="utf-8"?>
<ds:datastoreItem xmlns:ds="http://schemas.openxmlformats.org/officeDocument/2006/customXml" ds:itemID="{8C1023BA-B35A-4F55-8966-927FCFD16A98}">
  <ds:schemaRefs>
    <ds:schemaRef ds:uri="http://schemas.microsoft.com/office/2006/metadata/properties"/>
    <ds:schemaRef ds:uri="http://schemas.openxmlformats.org/package/2006/metadata/core-properties"/>
    <ds:schemaRef ds:uri="http://purl.org/dc/term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611bbe96-a8f9-4e19-9ba8-cec2292cc32c"/>
    <ds:schemaRef ds:uri="5e95c7d5-10ff-465b-9005-daeea5f0040c"/>
  </ds:schemaRefs>
</ds:datastoreItem>
</file>

<file path=docProps/app.xml><?xml version="1.0" encoding="utf-8"?>
<Properties xmlns="http://schemas.openxmlformats.org/officeDocument/2006/extended-properties" xmlns:vt="http://schemas.openxmlformats.org/officeDocument/2006/docPropsVTypes">
  <TotalTime>114</TotalTime>
  <Words>1307</Words>
  <Application>Microsoft Office PowerPoint</Application>
  <PresentationFormat>Widescreen</PresentationFormat>
  <Paragraphs>110</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Google Sans</vt:lpstr>
      <vt:lpstr>Office Theme</vt:lpstr>
      <vt:lpstr>Irrigation  on  Shelter Island </vt:lpstr>
      <vt:lpstr>The Pros of Irrigation </vt:lpstr>
      <vt:lpstr>The Cons of Irrigation </vt:lpstr>
      <vt:lpstr>PowerPoint Presentation</vt:lpstr>
      <vt:lpstr>What irrigation is permitted on  Shelter Island? </vt:lpstr>
      <vt:lpstr>PowerPoint Presentation</vt:lpstr>
      <vt:lpstr>PowerPoint Presentation</vt:lpstr>
      <vt:lpstr>PowerPoint Presentation</vt:lpstr>
      <vt:lpstr> Exempt irrigation</vt:lpstr>
      <vt:lpstr>PowerPoint Presentation</vt:lpstr>
      <vt:lpstr>PowerPoint Presentation</vt:lpstr>
      <vt:lpstr>Drought Conditions    </vt:lpstr>
      <vt:lpstr>Consider using native plantings and retain healthy trees on your property </vt:lpstr>
      <vt:lpstr>Looking Forward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 Davy</dc:creator>
  <cp:lastModifiedBy>Jessica Montgomery</cp:lastModifiedBy>
  <cp:revision>42</cp:revision>
  <dcterms:created xsi:type="dcterms:W3CDTF">2025-02-13T22:25:05Z</dcterms:created>
  <dcterms:modified xsi:type="dcterms:W3CDTF">2025-03-21T16:07:43Z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0x010100CFB60858E7EA5A4C8549088F7892B622</vt:lpwstr>
  </property>
</Properties>
</file>